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1" r:id="rId2"/>
    <p:sldId id="309" r:id="rId3"/>
    <p:sldId id="310" r:id="rId4"/>
    <p:sldId id="291" r:id="rId5"/>
    <p:sldId id="314" r:id="rId6"/>
    <p:sldId id="315" r:id="rId7"/>
    <p:sldId id="286" r:id="rId8"/>
    <p:sldId id="293" r:id="rId9"/>
  </p:sldIdLst>
  <p:sldSz cx="9144000" cy="6858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6"/>
    <a:srgbClr val="0091C4"/>
    <a:srgbClr val="61D6FF"/>
    <a:srgbClr val="DAA600"/>
    <a:srgbClr val="EBFAFF"/>
    <a:srgbClr val="AFDD7D"/>
    <a:srgbClr val="CBE9A9"/>
    <a:srgbClr val="E3F3D1"/>
    <a:srgbClr val="D0EBB3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8" autoAdjust="0"/>
    <p:restoredTop sz="94660"/>
  </p:normalViewPr>
  <p:slideViewPr>
    <p:cSldViewPr snapToGrid="0">
      <p:cViewPr>
        <p:scale>
          <a:sx n="150" d="100"/>
          <a:sy n="150" d="100"/>
        </p:scale>
        <p:origin x="276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27991B-52BA-466A-B7F5-8DF3E1C66AA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C06F3FB-4FFD-4709-A4F4-B485B8928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2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206151"/>
            <a:ext cx="7492181" cy="3598606"/>
          </a:xfrm>
        </p:spPr>
        <p:txBody>
          <a:bodyPr anchor="t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820" y="3804757"/>
            <a:ext cx="5243832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2F3E8B1C-86EF-43CF-8304-249481088644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0891" y="6356351"/>
            <a:ext cx="504266" cy="365125"/>
          </a:xfrm>
        </p:spPr>
        <p:txBody>
          <a:bodyPr/>
          <a:lstStyle>
            <a:lvl1pPr>
              <a:defRPr sz="800"/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31742" y="997974"/>
            <a:ext cx="1761782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997973"/>
            <a:ext cx="630309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5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38" y="1709739"/>
            <a:ext cx="797405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538" y="4589464"/>
            <a:ext cx="797405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7" y="332437"/>
            <a:ext cx="8018449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538" y="1539025"/>
            <a:ext cx="3978313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39025"/>
            <a:ext cx="3914775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16" y="330944"/>
            <a:ext cx="7980004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538" y="1082960"/>
            <a:ext cx="3961644" cy="657225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538" y="1906872"/>
            <a:ext cx="3961644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082960"/>
            <a:ext cx="3887391" cy="657225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906872"/>
            <a:ext cx="3887391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8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20" y="781665"/>
            <a:ext cx="3070199" cy="122345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194" y="2315498"/>
            <a:ext cx="3070199" cy="35534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07" y="1066801"/>
            <a:ext cx="3077573" cy="131752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066800"/>
            <a:ext cx="4629150" cy="47942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507" y="2552700"/>
            <a:ext cx="3077573" cy="33162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7" y="332432"/>
            <a:ext cx="8018449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477" y="1703462"/>
            <a:ext cx="8018449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77086" y="6356351"/>
            <a:ext cx="19444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Georgia Pro" panose="02040502050405020303" pitchFamily="18" charset="0"/>
              </a:defRPr>
            </a:lvl1pPr>
          </a:lstStyle>
          <a:p>
            <a:fld id="{2F3E8B1C-86EF-43CF-8304-249481088644}" type="datetimeFigureOut">
              <a:rPr lang="en-US" smtClean="0"/>
              <a:pPr/>
              <a:t>4/23/2024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0891" y="6356351"/>
            <a:ext cx="5042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Georgia Pro" panose="02040502050405020303" pitchFamily="18" charset="0"/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7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cap="all" spc="23" baseline="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672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pos="5382" userDrawn="1">
          <p15:clr>
            <a:srgbClr val="F26B43"/>
          </p15:clr>
        </p15:guide>
        <p15:guide id="6" pos="378" userDrawn="1">
          <p15:clr>
            <a:srgbClr val="F26B43"/>
          </p15:clr>
        </p15:guide>
        <p15:guide id="7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acore.org/wp-content/uploads/2023/06/ACORE-Expectations-for-Renewable-Energy-Finance-in-2023-2026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eptransmission.com/texas/Hamilton-Picacho/" TargetMode="External"/><Relationship Id="rId4" Type="http://schemas.openxmlformats.org/officeDocument/2006/relationships/hyperlink" Target="https://www.aeptransmission.com/texas/Hamilton-Maxwell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5C99-2AA8-ADBF-4A14-AEED88B1D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GH</a:t>
            </a:r>
            <a:r>
              <a:rPr lang="en-US" b="1" dirty="0"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America Energy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5BDAA-180D-3AB1-C4B0-B8F6778B4CFC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DAA600"/>
                </a:solidFill>
                <a:latin typeface="Georgia" panose="02040502050405020303" pitchFamily="18" charset="0"/>
              </a:rPr>
              <a:t>However, GHAE Rodeo Ranch Land is Ready to Connect.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BCA49-9840-62B5-2C01-623AC390B0A9}"/>
              </a:ext>
            </a:extLst>
          </p:cNvPr>
          <p:cNvSpPr txBox="1"/>
          <p:nvPr/>
        </p:nvSpPr>
        <p:spPr>
          <a:xfrm>
            <a:off x="526889" y="1090137"/>
            <a:ext cx="8617110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  <a:latin typeface="Georgia" panose="02040502050405020303" pitchFamily="18" charset="0"/>
              </a:rPr>
              <a:t>https://GHAmericaEnergy.com 	info@GHAmericaEnergy.com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latin typeface="Georgia" panose="02040502050405020303" pitchFamily="18" charset="0"/>
              </a:rPr>
              <a:t>	+1 (346) 998-2337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92D050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92D050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92D050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Land for 70 MW Solar &amp; 70 MW | 140 MW BESS</a:t>
            </a:r>
          </a:p>
          <a:p>
            <a:r>
              <a:rPr lang="en-US" sz="2000" b="1" dirty="0">
                <a:solidFill>
                  <a:srgbClr val="DAA600"/>
                </a:solidFill>
                <a:latin typeface="Georgia" panose="02040502050405020303" pitchFamily="18" charset="0"/>
              </a:rPr>
              <a:t>“Investors commented that supply chain constraints, interconnection queue delays, and </a:t>
            </a:r>
            <a:r>
              <a:rPr lang="en-US" sz="2000" b="1" u="sng" dirty="0">
                <a:solidFill>
                  <a:srgbClr val="DAA600"/>
                </a:solidFill>
                <a:latin typeface="Georgia" panose="02040502050405020303" pitchFamily="18" charset="0"/>
              </a:rPr>
              <a:t>insufficient transmission capacity</a:t>
            </a:r>
            <a:r>
              <a:rPr lang="en-US" sz="2000" b="1" dirty="0">
                <a:solidFill>
                  <a:srgbClr val="DAA600"/>
                </a:solidFill>
                <a:latin typeface="Georgia" panose="02040502050405020303" pitchFamily="18" charset="0"/>
              </a:rPr>
              <a:t> create significant risk challenges. These challenges can lead to delays in deal flow, longer lead times, and increased project costs.” </a:t>
            </a:r>
            <a:r>
              <a:rPr lang="en-US" sz="1600" b="1" i="1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ACORE-Expectations-for-Renewable-Energy-Finance-in-2023-2026.pdf</a:t>
            </a:r>
            <a:endParaRPr lang="en-US" sz="1600" b="1" i="1" dirty="0">
              <a:solidFill>
                <a:srgbClr val="92D05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140+ Lithium Battery System Illustrations, Royalty-Free Vector Graphics ...">
            <a:extLst>
              <a:ext uri="{FF2B5EF4-FFF2-40B4-BE49-F238E27FC236}">
                <a16:creationId xmlns:a16="http://schemas.microsoft.com/office/drawing/2014/main" id="{D2E5B4F9-2C6E-6FBB-0213-C36E2D210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4941" r="22471" b="24643"/>
          <a:stretch/>
        </p:blipFill>
        <p:spPr bwMode="auto">
          <a:xfrm>
            <a:off x="7159051" y="2303482"/>
            <a:ext cx="1870649" cy="16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v panel, solar electricity, solar energy, solar panel, solar plate icon">
            <a:extLst>
              <a:ext uri="{FF2B5EF4-FFF2-40B4-BE49-F238E27FC236}">
                <a16:creationId xmlns:a16="http://schemas.microsoft.com/office/drawing/2014/main" id="{814CF6DB-C77B-112B-7950-29FA692C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46038"/>
            <a:ext cx="2077653" cy="20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80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5C99-2AA8-ADBF-4A14-AEED88B1D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80282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GHAE: 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Rodeo Ranch Land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A3DCA-14E2-B157-26EB-8F231A9AEE2B}"/>
              </a:ext>
            </a:extLst>
          </p:cNvPr>
          <p:cNvSpPr txBox="1"/>
          <p:nvPr/>
        </p:nvSpPr>
        <p:spPr>
          <a:xfrm>
            <a:off x="559023" y="1089054"/>
            <a:ext cx="8584977" cy="4979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Land for 70 MW PV Solar &amp; 70 MW / 140 MWh BESS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569DB3BB-9C1F-AA74-252D-5B90AAA6B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69" y="1762443"/>
            <a:ext cx="7830011" cy="4390997"/>
          </a:xfrm>
          <a:prstGeom prst="rect">
            <a:avLst/>
          </a:prstGeom>
          <a:ln w="31750" cmpd="thickThin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39" name="TextBox 7">
            <a:extLst>
              <a:ext uri="{FF2B5EF4-FFF2-40B4-BE49-F238E27FC236}">
                <a16:creationId xmlns:a16="http://schemas.microsoft.com/office/drawing/2014/main" id="{64C48A44-2D81-2F11-F070-7CA74E087687}"/>
              </a:ext>
            </a:extLst>
          </p:cNvPr>
          <p:cNvSpPr txBox="1"/>
          <p:nvPr/>
        </p:nvSpPr>
        <p:spPr>
          <a:xfrm>
            <a:off x="5442585" y="3190140"/>
            <a:ext cx="2332990" cy="4610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2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Upper Rodeo 1520ac</a:t>
            </a:r>
            <a:endParaRPr lang="en-US" sz="11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762384A9-56B2-81BE-48B5-8D19D8C535D8}"/>
              </a:ext>
            </a:extLst>
          </p:cNvPr>
          <p:cNvSpPr txBox="1"/>
          <p:nvPr/>
        </p:nvSpPr>
        <p:spPr>
          <a:xfrm>
            <a:off x="6417771" y="5715290"/>
            <a:ext cx="2103755" cy="4610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2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Lower Rodeo 470ac</a:t>
            </a:r>
            <a:endParaRPr lang="en-US" sz="11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268981B0-59D4-86A4-CA45-412A3E3E6D8E}"/>
              </a:ext>
            </a:extLst>
          </p:cNvPr>
          <p:cNvSpPr txBox="1"/>
          <p:nvPr/>
        </p:nvSpPr>
        <p:spPr>
          <a:xfrm>
            <a:off x="955675" y="4083744"/>
            <a:ext cx="1500505" cy="561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kern="12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10ac Access Road    off Hwy 277</a:t>
            </a:r>
            <a:endParaRPr lang="en-US" sz="11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id="{51F6C19F-BB76-ABD6-0E53-62C74BBF16A3}"/>
              </a:ext>
            </a:extLst>
          </p:cNvPr>
          <p:cNvSpPr txBox="1"/>
          <p:nvPr/>
        </p:nvSpPr>
        <p:spPr>
          <a:xfrm>
            <a:off x="559023" y="5488276"/>
            <a:ext cx="2519680" cy="561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kern="12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Nearby Gas Pipeline / Terminal for ERCOT 400 MW Peaking Projects </a:t>
            </a:r>
            <a:endParaRPr lang="en-US" sz="11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484D553D-C4FF-5FA8-18D6-46D268D562B4}"/>
              </a:ext>
            </a:extLst>
          </p:cNvPr>
          <p:cNvSpPr txBox="1"/>
          <p:nvPr/>
        </p:nvSpPr>
        <p:spPr>
          <a:xfrm>
            <a:off x="1878965" y="1739583"/>
            <a:ext cx="1905635" cy="629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kern="12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½ Mile North is the 138 kW Substation &amp; Maxwell Transmission Line </a:t>
            </a:r>
            <a:endParaRPr lang="en-US" sz="11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F09C0C7-27DB-47F7-32C2-F319CABFF6FF}"/>
              </a:ext>
            </a:extLst>
          </p:cNvPr>
          <p:cNvSpPr/>
          <p:nvPr/>
        </p:nvSpPr>
        <p:spPr>
          <a:xfrm>
            <a:off x="1831563" y="1727937"/>
            <a:ext cx="184969" cy="182880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7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5C99-2AA8-ADBF-4A14-AEED88B1D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80282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GHAE: 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Energy &amp; Transmission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A3DCA-14E2-B157-26EB-8F231A9AEE2B}"/>
              </a:ext>
            </a:extLst>
          </p:cNvPr>
          <p:cNvSpPr txBox="1"/>
          <p:nvPr/>
        </p:nvSpPr>
        <p:spPr>
          <a:xfrm>
            <a:off x="559023" y="1089054"/>
            <a:ext cx="8534177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Rodeo Ranch Solar Energy &amp; Power Transmission Resources</a:t>
            </a:r>
          </a:p>
          <a:p>
            <a:endParaRPr lang="en-US" sz="2000" b="1" dirty="0">
              <a:solidFill>
                <a:srgbClr val="92D050"/>
              </a:solidFill>
              <a:latin typeface="Georgia" panose="02040502050405020303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E1785A6-0195-6D2F-A4A8-716755E457D5}"/>
              </a:ext>
            </a:extLst>
          </p:cNvPr>
          <p:cNvGrpSpPr>
            <a:grpSpLocks noChangeAspect="1"/>
          </p:cNvGrpSpPr>
          <p:nvPr/>
        </p:nvGrpSpPr>
        <p:grpSpPr>
          <a:xfrm>
            <a:off x="625288" y="1572833"/>
            <a:ext cx="4620742" cy="3280070"/>
            <a:chOff x="1373236" y="2027870"/>
            <a:chExt cx="5793995" cy="434549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CF74EC9-6D3E-A08A-65C5-233335469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3236" y="2027870"/>
              <a:ext cx="5793995" cy="4345499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2211024-088D-5624-9A27-79B80416D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9001" y="2298562"/>
              <a:ext cx="1314685" cy="147037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F74DE2C-7093-1A2E-CA64-5FFC15C6D9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8470" y="2298562"/>
              <a:ext cx="1026443" cy="23074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6C23D83-4109-C687-760A-0ABC945D8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5502" y="3768934"/>
              <a:ext cx="2012272" cy="11934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BDCFBF1E-34AE-C9F0-3CFA-25F931639209}"/>
              </a:ext>
            </a:extLst>
          </p:cNvPr>
          <p:cNvSpPr/>
          <p:nvPr/>
        </p:nvSpPr>
        <p:spPr>
          <a:xfrm>
            <a:off x="1929396" y="3518873"/>
            <a:ext cx="284735" cy="2690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304A441-455E-8E2B-090D-A234FCBEFA77}"/>
              </a:ext>
            </a:extLst>
          </p:cNvPr>
          <p:cNvSpPr txBox="1"/>
          <p:nvPr/>
        </p:nvSpPr>
        <p:spPr>
          <a:xfrm>
            <a:off x="568400" y="4830390"/>
            <a:ext cx="4677630" cy="1935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6.0 to 6.5 kWh/m</a:t>
            </a:r>
            <a:r>
              <a:rPr lang="en-US" sz="12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Moderately High Irradiance w Few Cloudy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Two Irradiation Met Towers Monitoring 2+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Solar Resource Feasibility Studies Completed.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Desktop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GeoTech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Assessments Completed.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AEP is upgrading substation &amp; lines south of the Rodeo Ranch: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Calibri" panose="020F0502020204030204" pitchFamily="34" charset="0"/>
                <a:hlinkClick r:id="rId4"/>
              </a:rPr>
              <a:t>Hamilton Road - Maxwell Transmission Line Rebuild Project (aeptransmission.com)</a:t>
            </a:r>
            <a:endParaRPr lang="en-US" sz="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Calibri" panose="020F0502020204030204" pitchFamily="34" charset="0"/>
                <a:hlinkClick r:id="rId5"/>
              </a:rPr>
              <a:t>Hamilton Road - Picacho Transmission Line Project (aeptransmission.com)</a:t>
            </a:r>
            <a:endParaRPr lang="en-US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ERCOT Solar &amp; BESS MW Availability Forecast under Refreshment to included Effects of AEP Hamilton Substation &amp; Lines Improvements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5C770D-9F0A-1CDE-03DF-43516277E145}"/>
              </a:ext>
            </a:extLst>
          </p:cNvPr>
          <p:cNvSpPr txBox="1"/>
          <p:nvPr/>
        </p:nvSpPr>
        <p:spPr>
          <a:xfrm>
            <a:off x="2690359" y="2496259"/>
            <a:ext cx="771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Georgia Pro" panose="02040502050405020303" pitchFamily="18" charset="0"/>
              </a:rPr>
              <a:t>Val Verde County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384B9-A7B4-9788-DAA1-D0E05550D38A}"/>
              </a:ext>
            </a:extLst>
          </p:cNvPr>
          <p:cNvSpPr txBox="1"/>
          <p:nvPr/>
        </p:nvSpPr>
        <p:spPr>
          <a:xfrm>
            <a:off x="5359400" y="1821997"/>
            <a:ext cx="3595567" cy="47127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1" u="sng">
                <a:solidFill>
                  <a:srgbClr val="92D050"/>
                </a:solidFill>
                <a:latin typeface="Georgia Pro" panose="02040502050405020303" pitchFamily="18" charset="0"/>
              </a:defRPr>
            </a:lvl1pPr>
            <a:lvl2pPr marL="5143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Arial Rounded MT Bold" panose="020F0704030504030204" pitchFamily="34" charset="0"/>
              </a:defRPr>
            </a:lvl2pPr>
            <a:lvl3pPr marL="8572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>
                <a:latin typeface="Arial Rounded MT Bold" panose="020F0704030504030204" pitchFamily="34" charset="0"/>
              </a:defRPr>
            </a:lvl3pPr>
            <a:lvl4pPr marL="12001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>
                <a:latin typeface="Arial Rounded MT Bold" panose="020F0704030504030204" pitchFamily="34" charset="0"/>
              </a:defRPr>
            </a:lvl4pPr>
            <a:lvl5pPr marL="15430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>
                <a:latin typeface="Arial Rounded MT Bold" panose="020F0704030504030204" pitchFamily="34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Transmission Upgrades</a:t>
            </a: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Hamilton Maxwell 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u="none" dirty="0"/>
              <a:t>AEP will upgrade the Hamilton Maxwell Transmission Line (with connection towards CPS Energy San Antonio) with 29 miles of new 138-kilovolt (kV) power line. This project is endorsed by ERCOT who oversees the Texas electrical grid. Completion date is by 2026.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Hamilton Picacho 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u="none" dirty="0"/>
              <a:t>AEP will upgrade the Hamilton Picacho Transmission Line (with connection across Del Rio) with 8 miles of new 138-kilovolt (kV) power line. This project is endorsed by ERCOT who oversees the Texas electrical grid. Completion date is by 2026.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</p:txBody>
      </p:sp>
    </p:spTree>
    <p:extLst>
      <p:ext uri="{BB962C8B-B14F-4D97-AF65-F5344CB8AC3E}">
        <p14:creationId xmlns:p14="http://schemas.microsoft.com/office/powerpoint/2010/main" val="1433439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5C99-2AA8-ADBF-4A14-AEED88B1D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8" y="-50459"/>
            <a:ext cx="922954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GHAE: 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PV Reference Design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5BDAA-180D-3AB1-C4B0-B8F6778B4CFC}"/>
              </a:ext>
            </a:extLst>
          </p:cNvPr>
          <p:cNvSpPr/>
          <p:nvPr/>
        </p:nvSpPr>
        <p:spPr>
          <a:xfrm>
            <a:off x="-6846" y="5813715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A3DCA-14E2-B157-26EB-8F231A9AEE2B}"/>
              </a:ext>
            </a:extLst>
          </p:cNvPr>
          <p:cNvSpPr txBox="1"/>
          <p:nvPr/>
        </p:nvSpPr>
        <p:spPr>
          <a:xfrm>
            <a:off x="516047" y="1082909"/>
            <a:ext cx="8326164" cy="4979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PV Solar Farm Reference Design: 2.4 MW Block Design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6DC882-B561-B4CD-1A31-AE76F6FC90E4}"/>
              </a:ext>
            </a:extLst>
          </p:cNvPr>
          <p:cNvGrpSpPr/>
          <p:nvPr/>
        </p:nvGrpSpPr>
        <p:grpSpPr>
          <a:xfrm>
            <a:off x="2300856" y="1741560"/>
            <a:ext cx="471254" cy="750878"/>
            <a:chOff x="3337103" y="2480369"/>
            <a:chExt cx="1532153" cy="952237"/>
          </a:xfrm>
        </p:grpSpPr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47DDD222-F241-2D40-F5FB-5453EB9150CB}"/>
                </a:ext>
              </a:extLst>
            </p:cNvPr>
            <p:cNvCxnSpPr>
              <a:cxnSpLocks/>
            </p:cNvCxnSpPr>
            <p:nvPr/>
          </p:nvCxnSpPr>
          <p:spPr>
            <a:xfrm>
              <a:off x="3337103" y="2480369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F3414F8-254E-E561-8E8F-4F6AEE2B4442}"/>
                </a:ext>
              </a:extLst>
            </p:cNvPr>
            <p:cNvCxnSpPr>
              <a:cxnSpLocks/>
            </p:cNvCxnSpPr>
            <p:nvPr/>
          </p:nvCxnSpPr>
          <p:spPr>
            <a:xfrm>
              <a:off x="3337103" y="2610544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E1067C13-3876-5E8B-C93B-DFB7E5E0D17C}"/>
                </a:ext>
              </a:extLst>
            </p:cNvPr>
            <p:cNvCxnSpPr>
              <a:cxnSpLocks/>
            </p:cNvCxnSpPr>
            <p:nvPr/>
          </p:nvCxnSpPr>
          <p:spPr>
            <a:xfrm>
              <a:off x="3337103" y="2754390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2C56660-E6E6-90EB-F990-30144BA004E2}"/>
                </a:ext>
              </a:extLst>
            </p:cNvPr>
            <p:cNvCxnSpPr>
              <a:cxnSpLocks/>
            </p:cNvCxnSpPr>
            <p:nvPr/>
          </p:nvCxnSpPr>
          <p:spPr>
            <a:xfrm>
              <a:off x="3337103" y="2884565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0D444E2A-FFB6-BD46-AF0E-93D2CEA29778}"/>
                </a:ext>
              </a:extLst>
            </p:cNvPr>
            <p:cNvCxnSpPr>
              <a:cxnSpLocks/>
            </p:cNvCxnSpPr>
            <p:nvPr/>
          </p:nvCxnSpPr>
          <p:spPr>
            <a:xfrm>
              <a:off x="3337103" y="3028411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845E443B-FA95-DB35-EDFD-2F7FAC8BFC2C}"/>
                </a:ext>
              </a:extLst>
            </p:cNvPr>
            <p:cNvCxnSpPr>
              <a:cxnSpLocks/>
            </p:cNvCxnSpPr>
            <p:nvPr/>
          </p:nvCxnSpPr>
          <p:spPr>
            <a:xfrm>
              <a:off x="3337103" y="3158586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8592B8BA-046F-5F1D-5638-D9177213CF69}"/>
                </a:ext>
              </a:extLst>
            </p:cNvPr>
            <p:cNvCxnSpPr>
              <a:cxnSpLocks/>
            </p:cNvCxnSpPr>
            <p:nvPr/>
          </p:nvCxnSpPr>
          <p:spPr>
            <a:xfrm>
              <a:off x="3337103" y="3302431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C0701833-02B1-9A30-705B-8B8142193FC6}"/>
                </a:ext>
              </a:extLst>
            </p:cNvPr>
            <p:cNvCxnSpPr>
              <a:cxnSpLocks/>
            </p:cNvCxnSpPr>
            <p:nvPr/>
          </p:nvCxnSpPr>
          <p:spPr>
            <a:xfrm>
              <a:off x="3337103" y="3432606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7163EE48-523A-FBFA-06BF-2A1C22994580}"/>
              </a:ext>
            </a:extLst>
          </p:cNvPr>
          <p:cNvSpPr>
            <a:spLocks noChangeAspect="1"/>
          </p:cNvSpPr>
          <p:nvPr/>
        </p:nvSpPr>
        <p:spPr>
          <a:xfrm>
            <a:off x="6954130" y="2426355"/>
            <a:ext cx="772235" cy="937355"/>
          </a:xfrm>
          <a:prstGeom prst="roundRect">
            <a:avLst>
              <a:gd name="adj" fmla="val 5650"/>
            </a:avLst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OffAxis2Left"/>
            <a:lightRig rig="threePt" dir="t"/>
          </a:scene3d>
          <a:sp3d extrusionH="3810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424DCDA0-EDF4-BE19-CB8C-BD1020A182C4}"/>
              </a:ext>
            </a:extLst>
          </p:cNvPr>
          <p:cNvGrpSpPr/>
          <p:nvPr/>
        </p:nvGrpSpPr>
        <p:grpSpPr>
          <a:xfrm>
            <a:off x="7776509" y="2500452"/>
            <a:ext cx="154447" cy="750878"/>
            <a:chOff x="6014769" y="3090032"/>
            <a:chExt cx="1532153" cy="952237"/>
          </a:xfrm>
        </p:grpSpPr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3A59C26D-A9F0-5A2C-CFEB-89B8FD8A7646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090032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DBB959BB-930F-D38D-C61A-5967F39B4EE7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220207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2B7C94EE-595B-E1E1-0EB3-8966FFA3EF1E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364053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09DC724-339A-62FA-7616-2D7730246D4E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494228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2A32A6AD-D3C0-946E-F736-B4BA1C84C371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638074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855E2CCC-7F17-B9EB-0946-FAA2C9A45718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768249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67231CE6-2CEA-5D97-8569-53C7ABA262A0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912094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B2AFA122-5201-2D75-A3E1-F289782C7FBC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4042269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C32D0995-2A9B-09DF-7403-5D12F505A16B}"/>
              </a:ext>
            </a:extLst>
          </p:cNvPr>
          <p:cNvCxnSpPr>
            <a:cxnSpLocks/>
          </p:cNvCxnSpPr>
          <p:nvPr/>
        </p:nvCxnSpPr>
        <p:spPr>
          <a:xfrm>
            <a:off x="5572796" y="2613730"/>
            <a:ext cx="0" cy="1769161"/>
          </a:xfrm>
          <a:prstGeom prst="line">
            <a:avLst/>
          </a:prstGeom>
          <a:ln w="1270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024E2BEA-BF21-6378-1D76-60D0F3AC9CC5}"/>
              </a:ext>
            </a:extLst>
          </p:cNvPr>
          <p:cNvCxnSpPr>
            <a:cxnSpLocks/>
          </p:cNvCxnSpPr>
          <p:nvPr/>
        </p:nvCxnSpPr>
        <p:spPr>
          <a:xfrm>
            <a:off x="5395826" y="2567999"/>
            <a:ext cx="0" cy="1579551"/>
          </a:xfrm>
          <a:prstGeom prst="line">
            <a:avLst/>
          </a:prstGeom>
          <a:ln w="1270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D2BFB546-1BB3-6CF1-1FBA-BEF64DE024B7}"/>
              </a:ext>
            </a:extLst>
          </p:cNvPr>
          <p:cNvCxnSpPr>
            <a:cxnSpLocks/>
          </p:cNvCxnSpPr>
          <p:nvPr/>
        </p:nvCxnSpPr>
        <p:spPr>
          <a:xfrm>
            <a:off x="1194276" y="1952621"/>
            <a:ext cx="1293944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E043823E-8F9E-E4CF-2FD1-A5511EB6C114}"/>
              </a:ext>
            </a:extLst>
          </p:cNvPr>
          <p:cNvCxnSpPr>
            <a:cxnSpLocks/>
          </p:cNvCxnSpPr>
          <p:nvPr/>
        </p:nvCxnSpPr>
        <p:spPr>
          <a:xfrm>
            <a:off x="1194276" y="2055270"/>
            <a:ext cx="1293944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A33F2C0F-B1CD-0C76-AA07-DBFE081ED4FD}"/>
              </a:ext>
            </a:extLst>
          </p:cNvPr>
          <p:cNvCxnSpPr>
            <a:cxnSpLocks/>
          </p:cNvCxnSpPr>
          <p:nvPr/>
        </p:nvCxnSpPr>
        <p:spPr>
          <a:xfrm>
            <a:off x="1194276" y="2168698"/>
            <a:ext cx="1293944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38A91CC-724A-56F2-6F77-A0D9A1D6E184}"/>
              </a:ext>
            </a:extLst>
          </p:cNvPr>
          <p:cNvCxnSpPr>
            <a:cxnSpLocks/>
          </p:cNvCxnSpPr>
          <p:nvPr/>
        </p:nvCxnSpPr>
        <p:spPr>
          <a:xfrm>
            <a:off x="1194276" y="2271347"/>
            <a:ext cx="1293944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DC9F8754-2034-F9CE-DA8F-786A0164A003}"/>
              </a:ext>
            </a:extLst>
          </p:cNvPr>
          <p:cNvCxnSpPr>
            <a:cxnSpLocks/>
          </p:cNvCxnSpPr>
          <p:nvPr/>
        </p:nvCxnSpPr>
        <p:spPr>
          <a:xfrm>
            <a:off x="1194276" y="2384775"/>
            <a:ext cx="1293944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AA3C45A8-E6F4-B73E-0377-5E31430A334B}"/>
              </a:ext>
            </a:extLst>
          </p:cNvPr>
          <p:cNvCxnSpPr>
            <a:cxnSpLocks/>
          </p:cNvCxnSpPr>
          <p:nvPr/>
        </p:nvCxnSpPr>
        <p:spPr>
          <a:xfrm>
            <a:off x="1194276" y="2487424"/>
            <a:ext cx="1293944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4D2E8452-AEF3-85C7-7374-E3E8FB304B2D}"/>
              </a:ext>
            </a:extLst>
          </p:cNvPr>
          <p:cNvCxnSpPr>
            <a:cxnSpLocks/>
          </p:cNvCxnSpPr>
          <p:nvPr/>
        </p:nvCxnSpPr>
        <p:spPr>
          <a:xfrm>
            <a:off x="1194276" y="2600851"/>
            <a:ext cx="1293944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110A93DF-39C0-5D4E-1451-0FC18342D609}"/>
              </a:ext>
            </a:extLst>
          </p:cNvPr>
          <p:cNvCxnSpPr>
            <a:cxnSpLocks/>
          </p:cNvCxnSpPr>
          <p:nvPr/>
        </p:nvCxnSpPr>
        <p:spPr>
          <a:xfrm>
            <a:off x="1194276" y="2703500"/>
            <a:ext cx="1293944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Rectangle: Rounded Corners 271">
            <a:extLst>
              <a:ext uri="{FF2B5EF4-FFF2-40B4-BE49-F238E27FC236}">
                <a16:creationId xmlns:a16="http://schemas.microsoft.com/office/drawing/2014/main" id="{5F2B7D3F-37B7-634C-4A3F-0653431816D4}"/>
              </a:ext>
            </a:extLst>
          </p:cNvPr>
          <p:cNvSpPr>
            <a:spLocks noChangeAspect="1"/>
          </p:cNvSpPr>
          <p:nvPr/>
        </p:nvSpPr>
        <p:spPr>
          <a:xfrm>
            <a:off x="2577335" y="1812069"/>
            <a:ext cx="772235" cy="937355"/>
          </a:xfrm>
          <a:prstGeom prst="roundRect">
            <a:avLst>
              <a:gd name="adj" fmla="val 5650"/>
            </a:avLst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OffAxis2Left"/>
            <a:lightRig rig="threePt" dir="t"/>
          </a:scene3d>
          <a:sp3d extrusionH="3810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id="{E6DEECCD-932F-5E7D-55F2-AD3D6F736A3C}"/>
              </a:ext>
            </a:extLst>
          </p:cNvPr>
          <p:cNvSpPr/>
          <p:nvPr/>
        </p:nvSpPr>
        <p:spPr>
          <a:xfrm>
            <a:off x="3329792" y="1894690"/>
            <a:ext cx="386118" cy="43262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isometricOffAxis2Left"/>
            <a:lightRig rig="threePt" dir="t"/>
          </a:scene3d>
          <a:sp3d extrusionH="1905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74" name="Rectangle: Rounded Corners 273">
            <a:extLst>
              <a:ext uri="{FF2B5EF4-FFF2-40B4-BE49-F238E27FC236}">
                <a16:creationId xmlns:a16="http://schemas.microsoft.com/office/drawing/2014/main" id="{4A76BF47-901F-C6E0-0ADF-048B7A83161A}"/>
              </a:ext>
            </a:extLst>
          </p:cNvPr>
          <p:cNvSpPr/>
          <p:nvPr/>
        </p:nvSpPr>
        <p:spPr>
          <a:xfrm>
            <a:off x="3693338" y="1948342"/>
            <a:ext cx="386118" cy="43262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isometricOffAxis2Left"/>
            <a:lightRig rig="threePt" dir="t"/>
          </a:scene3d>
          <a:sp3d extrusionH="1905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75" name="Rectangle: Rounded Corners 274">
            <a:extLst>
              <a:ext uri="{FF2B5EF4-FFF2-40B4-BE49-F238E27FC236}">
                <a16:creationId xmlns:a16="http://schemas.microsoft.com/office/drawing/2014/main" id="{7B34F37D-86B2-1D2E-9173-E75BB15BB43C}"/>
              </a:ext>
            </a:extLst>
          </p:cNvPr>
          <p:cNvSpPr/>
          <p:nvPr/>
        </p:nvSpPr>
        <p:spPr>
          <a:xfrm>
            <a:off x="4056883" y="1998382"/>
            <a:ext cx="386118" cy="43262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isometricOffAxis2Left"/>
            <a:lightRig rig="threePt" dir="t"/>
          </a:scene3d>
          <a:sp3d extrusionH="1905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76" name="Rectangle: Rounded Corners 275">
            <a:extLst>
              <a:ext uri="{FF2B5EF4-FFF2-40B4-BE49-F238E27FC236}">
                <a16:creationId xmlns:a16="http://schemas.microsoft.com/office/drawing/2014/main" id="{84FFE947-BA17-626D-C87C-C1638FBEB923}"/>
              </a:ext>
            </a:extLst>
          </p:cNvPr>
          <p:cNvSpPr/>
          <p:nvPr/>
        </p:nvSpPr>
        <p:spPr>
          <a:xfrm>
            <a:off x="4420428" y="2050055"/>
            <a:ext cx="386118" cy="43262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isometricOffAxis2Left"/>
            <a:lightRig rig="threePt" dir="t"/>
          </a:scene3d>
          <a:sp3d extrusionH="1905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77" name="Rectangle: Rounded Corners 276">
            <a:extLst>
              <a:ext uri="{FF2B5EF4-FFF2-40B4-BE49-F238E27FC236}">
                <a16:creationId xmlns:a16="http://schemas.microsoft.com/office/drawing/2014/main" id="{2E254B84-5CB4-F178-A41B-B796E8A6C3E7}"/>
              </a:ext>
            </a:extLst>
          </p:cNvPr>
          <p:cNvSpPr>
            <a:spLocks noChangeAspect="1"/>
          </p:cNvSpPr>
          <p:nvPr/>
        </p:nvSpPr>
        <p:spPr>
          <a:xfrm>
            <a:off x="4758413" y="2116346"/>
            <a:ext cx="772235" cy="937355"/>
          </a:xfrm>
          <a:prstGeom prst="roundRect">
            <a:avLst>
              <a:gd name="adj" fmla="val 5650"/>
            </a:avLst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OffAxis2Left"/>
            <a:lightRig rig="threePt" dir="t"/>
          </a:scene3d>
          <a:sp3d extrusionH="3810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78" name="Left Bracket 277">
            <a:extLst>
              <a:ext uri="{FF2B5EF4-FFF2-40B4-BE49-F238E27FC236}">
                <a16:creationId xmlns:a16="http://schemas.microsoft.com/office/drawing/2014/main" id="{D4A2A2E2-5B84-309A-8932-5F0E1DEB7669}"/>
              </a:ext>
            </a:extLst>
          </p:cNvPr>
          <p:cNvSpPr/>
          <p:nvPr/>
        </p:nvSpPr>
        <p:spPr>
          <a:xfrm>
            <a:off x="7776509" y="2568703"/>
            <a:ext cx="38612" cy="57683"/>
          </a:xfrm>
          <a:prstGeom prst="leftBracke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isometricOffAxis2Right"/>
            <a:lightRig rig="sunrise" dir="t"/>
          </a:scene3d>
          <a:sp3d extrusionH="7048500" prstMaterial="softEdg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Left Bracket 278">
            <a:extLst>
              <a:ext uri="{FF2B5EF4-FFF2-40B4-BE49-F238E27FC236}">
                <a16:creationId xmlns:a16="http://schemas.microsoft.com/office/drawing/2014/main" id="{C1C30E3C-A433-CB6B-31A1-BF9A911CF72B}"/>
              </a:ext>
            </a:extLst>
          </p:cNvPr>
          <p:cNvSpPr/>
          <p:nvPr/>
        </p:nvSpPr>
        <p:spPr>
          <a:xfrm>
            <a:off x="7776509" y="2892053"/>
            <a:ext cx="38612" cy="57683"/>
          </a:xfrm>
          <a:prstGeom prst="leftBracke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isometricOffAxis2Right"/>
            <a:lightRig rig="sunrise" dir="t"/>
          </a:scene3d>
          <a:sp3d extrusionH="7048500" prstMaterial="softEdg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Left Bracket 279">
            <a:extLst>
              <a:ext uri="{FF2B5EF4-FFF2-40B4-BE49-F238E27FC236}">
                <a16:creationId xmlns:a16="http://schemas.microsoft.com/office/drawing/2014/main" id="{71564862-C3F0-9EC9-05B4-C8C749EB8480}"/>
              </a:ext>
            </a:extLst>
          </p:cNvPr>
          <p:cNvSpPr/>
          <p:nvPr/>
        </p:nvSpPr>
        <p:spPr>
          <a:xfrm>
            <a:off x="7776509" y="3285136"/>
            <a:ext cx="38612" cy="57683"/>
          </a:xfrm>
          <a:prstGeom prst="leftBracke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isometricOffAxis2Right"/>
            <a:lightRig rig="sunrise" dir="t"/>
          </a:scene3d>
          <a:sp3d extrusionH="7048500" prstMaterial="softEdg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0E7AEA47-3024-C3E4-3D3F-D14A4AF4CBB4}"/>
              </a:ext>
            </a:extLst>
          </p:cNvPr>
          <p:cNvSpPr>
            <a:spLocks noChangeAspect="1"/>
          </p:cNvSpPr>
          <p:nvPr/>
        </p:nvSpPr>
        <p:spPr>
          <a:xfrm>
            <a:off x="5097553" y="2169416"/>
            <a:ext cx="61779" cy="57683"/>
          </a:xfrm>
          <a:prstGeom prst="ellipse">
            <a:avLst/>
          </a:prstGeom>
          <a:solidFill>
            <a:schemeClr val="bg2"/>
          </a:solidFill>
          <a:ln>
            <a:noFill/>
          </a:ln>
          <a:scene3d>
            <a:camera prst="isometricTopUp"/>
            <a:lightRig rig="threePt" dir="t"/>
          </a:scene3d>
          <a:sp3d extrusionH="254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7F8A5F63-A99D-D4E9-4CC8-E19BEC117544}"/>
              </a:ext>
            </a:extLst>
          </p:cNvPr>
          <p:cNvSpPr>
            <a:spLocks noChangeAspect="1"/>
          </p:cNvSpPr>
          <p:nvPr/>
        </p:nvSpPr>
        <p:spPr>
          <a:xfrm>
            <a:off x="2929882" y="1863848"/>
            <a:ext cx="61779" cy="57683"/>
          </a:xfrm>
          <a:prstGeom prst="ellipse">
            <a:avLst/>
          </a:prstGeom>
          <a:solidFill>
            <a:schemeClr val="bg2"/>
          </a:solidFill>
          <a:ln>
            <a:noFill/>
          </a:ln>
          <a:scene3d>
            <a:camera prst="isometricTopUp"/>
            <a:lightRig rig="threePt" dir="t"/>
          </a:scene3d>
          <a:sp3d extrusionH="254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0815C5DF-4416-37F1-04EE-33B14BE195ED}"/>
              </a:ext>
            </a:extLst>
          </p:cNvPr>
          <p:cNvSpPr>
            <a:spLocks noChangeAspect="1"/>
          </p:cNvSpPr>
          <p:nvPr/>
        </p:nvSpPr>
        <p:spPr>
          <a:xfrm>
            <a:off x="7283299" y="2477726"/>
            <a:ext cx="61779" cy="57683"/>
          </a:xfrm>
          <a:prstGeom prst="ellipse">
            <a:avLst/>
          </a:prstGeom>
          <a:solidFill>
            <a:schemeClr val="bg2"/>
          </a:solidFill>
          <a:ln>
            <a:noFill/>
          </a:ln>
          <a:scene3d>
            <a:camera prst="isometricTopUp"/>
            <a:lightRig rig="threePt" dir="t"/>
          </a:scene3d>
          <a:sp3d extrusionH="254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: Rounded Corners 283">
            <a:extLst>
              <a:ext uri="{FF2B5EF4-FFF2-40B4-BE49-F238E27FC236}">
                <a16:creationId xmlns:a16="http://schemas.microsoft.com/office/drawing/2014/main" id="{539607D9-3A69-EC1F-3009-B9DDC8C963A8}"/>
              </a:ext>
            </a:extLst>
          </p:cNvPr>
          <p:cNvSpPr>
            <a:spLocks noChangeAspect="1"/>
          </p:cNvSpPr>
          <p:nvPr/>
        </p:nvSpPr>
        <p:spPr>
          <a:xfrm>
            <a:off x="2384076" y="1924143"/>
            <a:ext cx="772235" cy="937355"/>
          </a:xfrm>
          <a:prstGeom prst="roundRect">
            <a:avLst>
              <a:gd name="adj" fmla="val 5650"/>
            </a:avLst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OffAxis2Left"/>
            <a:lightRig rig="threePt" dir="t"/>
          </a:scene3d>
          <a:sp3d extrusionH="381000"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E53DE7A4-A83D-5501-0E12-D9BBD769980B}"/>
              </a:ext>
            </a:extLst>
          </p:cNvPr>
          <p:cNvGrpSpPr/>
          <p:nvPr/>
        </p:nvGrpSpPr>
        <p:grpSpPr>
          <a:xfrm>
            <a:off x="3301811" y="2262810"/>
            <a:ext cx="1093568" cy="318281"/>
            <a:chOff x="3432890" y="1724986"/>
            <a:chExt cx="1243417" cy="403633"/>
          </a:xfrm>
        </p:grpSpPr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8C0426AA-976A-9A1F-8E25-26E01D6F0C08}"/>
                </a:ext>
              </a:extLst>
            </p:cNvPr>
            <p:cNvCxnSpPr/>
            <p:nvPr/>
          </p:nvCxnSpPr>
          <p:spPr>
            <a:xfrm>
              <a:off x="3432890" y="1724986"/>
              <a:ext cx="0" cy="212430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4075FCA9-34C3-BD77-FC7F-A672122620C9}"/>
                </a:ext>
              </a:extLst>
            </p:cNvPr>
            <p:cNvCxnSpPr/>
            <p:nvPr/>
          </p:nvCxnSpPr>
          <p:spPr>
            <a:xfrm>
              <a:off x="3847362" y="1784866"/>
              <a:ext cx="0" cy="212430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0A417FAB-0972-2D27-9B42-A5C619B4D9C5}"/>
                </a:ext>
              </a:extLst>
            </p:cNvPr>
            <p:cNvCxnSpPr/>
            <p:nvPr/>
          </p:nvCxnSpPr>
          <p:spPr>
            <a:xfrm>
              <a:off x="4261834" y="1850251"/>
              <a:ext cx="0" cy="212430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2E627AA2-162D-AED3-9F92-F26EC9F6F17D}"/>
                </a:ext>
              </a:extLst>
            </p:cNvPr>
            <p:cNvCxnSpPr/>
            <p:nvPr/>
          </p:nvCxnSpPr>
          <p:spPr>
            <a:xfrm>
              <a:off x="4676307" y="1916189"/>
              <a:ext cx="0" cy="212430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67ACD799-3359-9723-C7B3-0C284693F373}"/>
              </a:ext>
            </a:extLst>
          </p:cNvPr>
          <p:cNvCxnSpPr>
            <a:cxnSpLocks/>
          </p:cNvCxnSpPr>
          <p:nvPr/>
        </p:nvCxnSpPr>
        <p:spPr>
          <a:xfrm>
            <a:off x="3261153" y="2402297"/>
            <a:ext cx="1156872" cy="161728"/>
          </a:xfrm>
          <a:prstGeom prst="line">
            <a:avLst/>
          </a:prstGeom>
          <a:ln w="635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F1D9CC67-1A5C-3876-A4E9-E2180566E16E}"/>
              </a:ext>
            </a:extLst>
          </p:cNvPr>
          <p:cNvGrpSpPr/>
          <p:nvPr/>
        </p:nvGrpSpPr>
        <p:grpSpPr>
          <a:xfrm>
            <a:off x="3490687" y="2360010"/>
            <a:ext cx="1093568" cy="318281"/>
            <a:chOff x="3432890" y="1724986"/>
            <a:chExt cx="1243417" cy="403633"/>
          </a:xfrm>
        </p:grpSpPr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97A8238-C0C1-460A-3439-6A2BD907548C}"/>
                </a:ext>
              </a:extLst>
            </p:cNvPr>
            <p:cNvCxnSpPr/>
            <p:nvPr/>
          </p:nvCxnSpPr>
          <p:spPr>
            <a:xfrm>
              <a:off x="3432890" y="1724986"/>
              <a:ext cx="0" cy="212430"/>
            </a:xfrm>
            <a:prstGeom prst="line">
              <a:avLst/>
            </a:prstGeom>
            <a:ln w="63500" cmpd="tri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8367575F-B17F-F04F-22C2-317449CC64AB}"/>
                </a:ext>
              </a:extLst>
            </p:cNvPr>
            <p:cNvCxnSpPr/>
            <p:nvPr/>
          </p:nvCxnSpPr>
          <p:spPr>
            <a:xfrm>
              <a:off x="3847362" y="1784866"/>
              <a:ext cx="0" cy="212430"/>
            </a:xfrm>
            <a:prstGeom prst="line">
              <a:avLst/>
            </a:prstGeom>
            <a:ln w="63500" cmpd="tri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1AA7209B-F7B6-6C30-401E-85D6AE4F06DA}"/>
                </a:ext>
              </a:extLst>
            </p:cNvPr>
            <p:cNvCxnSpPr/>
            <p:nvPr/>
          </p:nvCxnSpPr>
          <p:spPr>
            <a:xfrm>
              <a:off x="4261834" y="1850251"/>
              <a:ext cx="0" cy="212430"/>
            </a:xfrm>
            <a:prstGeom prst="line">
              <a:avLst/>
            </a:prstGeom>
            <a:ln w="63500" cmpd="tri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299E0E78-6746-C72A-AF2C-0B601D415BDB}"/>
                </a:ext>
              </a:extLst>
            </p:cNvPr>
            <p:cNvCxnSpPr/>
            <p:nvPr/>
          </p:nvCxnSpPr>
          <p:spPr>
            <a:xfrm>
              <a:off x="4676307" y="1916189"/>
              <a:ext cx="0" cy="212430"/>
            </a:xfrm>
            <a:prstGeom prst="line">
              <a:avLst/>
            </a:prstGeom>
            <a:ln w="63500" cmpd="tri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7627FB10-E597-9C9B-EBBD-E105625628E0}"/>
              </a:ext>
            </a:extLst>
          </p:cNvPr>
          <p:cNvCxnSpPr/>
          <p:nvPr/>
        </p:nvCxnSpPr>
        <p:spPr>
          <a:xfrm>
            <a:off x="3471919" y="2499906"/>
            <a:ext cx="1267726" cy="176356"/>
          </a:xfrm>
          <a:prstGeom prst="line">
            <a:avLst/>
          </a:prstGeom>
          <a:ln w="635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187167D6-C1D8-2ED6-B0AD-24130B42539A}"/>
              </a:ext>
            </a:extLst>
          </p:cNvPr>
          <p:cNvGrpSpPr>
            <a:grpSpLocks noChangeAspect="1"/>
          </p:cNvGrpSpPr>
          <p:nvPr/>
        </p:nvGrpSpPr>
        <p:grpSpPr>
          <a:xfrm>
            <a:off x="3202539" y="1966433"/>
            <a:ext cx="386118" cy="432625"/>
            <a:chOff x="943770" y="1475959"/>
            <a:chExt cx="788465" cy="914400"/>
          </a:xfrm>
          <a:scene3d>
            <a:camera prst="isometricOffAxis2Left"/>
            <a:lightRig rig="threePt" dir="t"/>
          </a:scene3d>
        </p:grpSpPr>
        <p:sp>
          <p:nvSpPr>
            <p:cNvPr id="302" name="Rectangle: Rounded Corners 301">
              <a:extLst>
                <a:ext uri="{FF2B5EF4-FFF2-40B4-BE49-F238E27FC236}">
                  <a16:creationId xmlns:a16="http://schemas.microsoft.com/office/drawing/2014/main" id="{FB5B393A-0923-598C-D46F-F103C08686F1}"/>
                </a:ext>
              </a:extLst>
            </p:cNvPr>
            <p:cNvSpPr/>
            <p:nvPr/>
          </p:nvSpPr>
          <p:spPr>
            <a:xfrm>
              <a:off x="943770" y="1475959"/>
              <a:ext cx="788465" cy="914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sp3d extrusionH="190500">
              <a:bevelT w="381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D771893D-7453-B38A-E1AC-265A123C7B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638" y="1577875"/>
              <a:ext cx="591125" cy="47793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Rectangle: Rounded Corners 303">
              <a:extLst>
                <a:ext uri="{FF2B5EF4-FFF2-40B4-BE49-F238E27FC236}">
                  <a16:creationId xmlns:a16="http://schemas.microsoft.com/office/drawing/2014/main" id="{6C6B5F32-A096-F285-E18D-47BD994EC6AE}"/>
                </a:ext>
              </a:extLst>
            </p:cNvPr>
            <p:cNvSpPr/>
            <p:nvPr/>
          </p:nvSpPr>
          <p:spPr>
            <a:xfrm>
              <a:off x="1404857" y="2167255"/>
              <a:ext cx="224494" cy="1149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p3d extrusionH="190500">
              <a:bevelT w="25400" h="254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A0E9FA44-7432-0F5D-9425-D955128F50B1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65293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A6DB7CF-E7C2-54A0-EADD-76F580EDB89E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73780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5CAF802-C3AA-B542-2E75-E5BB8FD55B40}"/>
                </a:ext>
              </a:extLst>
            </p:cNvPr>
            <p:cNvSpPr/>
            <p:nvPr/>
          </p:nvSpPr>
          <p:spPr>
            <a:xfrm>
              <a:off x="1323888" y="1923560"/>
              <a:ext cx="281986" cy="79530"/>
            </a:xfrm>
            <a:custGeom>
              <a:avLst/>
              <a:gdLst>
                <a:gd name="connsiteX0" fmla="*/ 0 w 981075"/>
                <a:gd name="connsiteY0" fmla="*/ 257231 h 276698"/>
                <a:gd name="connsiteX1" fmla="*/ 314325 w 981075"/>
                <a:gd name="connsiteY1" fmla="*/ 56 h 276698"/>
                <a:gd name="connsiteX2" fmla="*/ 685800 w 981075"/>
                <a:gd name="connsiteY2" fmla="*/ 276281 h 276698"/>
                <a:gd name="connsiteX3" fmla="*/ 981075 w 981075"/>
                <a:gd name="connsiteY3" fmla="*/ 47681 h 2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76698">
                  <a:moveTo>
                    <a:pt x="0" y="257231"/>
                  </a:moveTo>
                  <a:cubicBezTo>
                    <a:pt x="100012" y="127056"/>
                    <a:pt x="200025" y="-3119"/>
                    <a:pt x="314325" y="56"/>
                  </a:cubicBezTo>
                  <a:cubicBezTo>
                    <a:pt x="428625" y="3231"/>
                    <a:pt x="574675" y="268344"/>
                    <a:pt x="685800" y="276281"/>
                  </a:cubicBezTo>
                  <a:cubicBezTo>
                    <a:pt x="796925" y="284218"/>
                    <a:pt x="890588" y="177856"/>
                    <a:pt x="981075" y="47681"/>
                  </a:cubicBezTo>
                </a:path>
              </a:pathLst>
            </a:custGeom>
            <a:noFill/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E5084AFC-0FED-58AC-2D78-D8D0F8D0CD6C}"/>
              </a:ext>
            </a:extLst>
          </p:cNvPr>
          <p:cNvGrpSpPr>
            <a:grpSpLocks noChangeAspect="1"/>
          </p:cNvGrpSpPr>
          <p:nvPr/>
        </p:nvGrpSpPr>
        <p:grpSpPr>
          <a:xfrm>
            <a:off x="3566084" y="2015078"/>
            <a:ext cx="386118" cy="432625"/>
            <a:chOff x="943770" y="1475959"/>
            <a:chExt cx="788465" cy="914400"/>
          </a:xfrm>
          <a:scene3d>
            <a:camera prst="isometricOffAxis2Left"/>
            <a:lightRig rig="threePt" dir="t"/>
          </a:scene3d>
        </p:grpSpPr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A4F85A3A-73D2-1824-1385-64FD5CF35691}"/>
                </a:ext>
              </a:extLst>
            </p:cNvPr>
            <p:cNvSpPr/>
            <p:nvPr/>
          </p:nvSpPr>
          <p:spPr>
            <a:xfrm>
              <a:off x="943770" y="1475959"/>
              <a:ext cx="788465" cy="914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sp3d extrusionH="190500">
              <a:bevelT w="381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E3B87C5D-C034-729C-DE09-E3D1367ADA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638" y="1577875"/>
              <a:ext cx="591125" cy="47793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Rectangle: Rounded Corners 310">
              <a:extLst>
                <a:ext uri="{FF2B5EF4-FFF2-40B4-BE49-F238E27FC236}">
                  <a16:creationId xmlns:a16="http://schemas.microsoft.com/office/drawing/2014/main" id="{BE3696AE-AF72-DC03-B41C-BF0CE23E044B}"/>
                </a:ext>
              </a:extLst>
            </p:cNvPr>
            <p:cNvSpPr/>
            <p:nvPr/>
          </p:nvSpPr>
          <p:spPr>
            <a:xfrm>
              <a:off x="1404857" y="2167255"/>
              <a:ext cx="224494" cy="1149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p3d extrusionH="190500">
              <a:bevelT w="25400" h="254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1292FE0-5035-8343-757E-E3DE19001F22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65293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C597D94B-9824-2D24-AF7C-7BBD75A6E93D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73780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DB4DA86F-6C43-EC2C-E946-9E70A6013A18}"/>
                </a:ext>
              </a:extLst>
            </p:cNvPr>
            <p:cNvSpPr/>
            <p:nvPr/>
          </p:nvSpPr>
          <p:spPr>
            <a:xfrm>
              <a:off x="1323888" y="1923560"/>
              <a:ext cx="281986" cy="79530"/>
            </a:xfrm>
            <a:custGeom>
              <a:avLst/>
              <a:gdLst>
                <a:gd name="connsiteX0" fmla="*/ 0 w 981075"/>
                <a:gd name="connsiteY0" fmla="*/ 257231 h 276698"/>
                <a:gd name="connsiteX1" fmla="*/ 314325 w 981075"/>
                <a:gd name="connsiteY1" fmla="*/ 56 h 276698"/>
                <a:gd name="connsiteX2" fmla="*/ 685800 w 981075"/>
                <a:gd name="connsiteY2" fmla="*/ 276281 h 276698"/>
                <a:gd name="connsiteX3" fmla="*/ 981075 w 981075"/>
                <a:gd name="connsiteY3" fmla="*/ 47681 h 2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76698">
                  <a:moveTo>
                    <a:pt x="0" y="257231"/>
                  </a:moveTo>
                  <a:cubicBezTo>
                    <a:pt x="100012" y="127056"/>
                    <a:pt x="200025" y="-3119"/>
                    <a:pt x="314325" y="56"/>
                  </a:cubicBezTo>
                  <a:cubicBezTo>
                    <a:pt x="428625" y="3231"/>
                    <a:pt x="574675" y="268344"/>
                    <a:pt x="685800" y="276281"/>
                  </a:cubicBezTo>
                  <a:cubicBezTo>
                    <a:pt x="796925" y="284218"/>
                    <a:pt x="890588" y="177856"/>
                    <a:pt x="981075" y="47681"/>
                  </a:cubicBezTo>
                </a:path>
              </a:pathLst>
            </a:custGeom>
            <a:noFill/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86DA1730-CFC2-22C6-A7DF-520FD628FE47}"/>
              </a:ext>
            </a:extLst>
          </p:cNvPr>
          <p:cNvGrpSpPr>
            <a:grpSpLocks noChangeAspect="1"/>
          </p:cNvGrpSpPr>
          <p:nvPr/>
        </p:nvGrpSpPr>
        <p:grpSpPr>
          <a:xfrm>
            <a:off x="3929629" y="2065118"/>
            <a:ext cx="386118" cy="432625"/>
            <a:chOff x="943770" y="1475959"/>
            <a:chExt cx="788465" cy="914400"/>
          </a:xfrm>
          <a:scene3d>
            <a:camera prst="isometricOffAxis2Left"/>
            <a:lightRig rig="threePt" dir="t"/>
          </a:scene3d>
        </p:grpSpPr>
        <p:sp>
          <p:nvSpPr>
            <p:cNvPr id="316" name="Rectangle: Rounded Corners 315">
              <a:extLst>
                <a:ext uri="{FF2B5EF4-FFF2-40B4-BE49-F238E27FC236}">
                  <a16:creationId xmlns:a16="http://schemas.microsoft.com/office/drawing/2014/main" id="{E1831BB4-BF7A-BA79-7274-34FCD223D794}"/>
                </a:ext>
              </a:extLst>
            </p:cNvPr>
            <p:cNvSpPr/>
            <p:nvPr/>
          </p:nvSpPr>
          <p:spPr>
            <a:xfrm>
              <a:off x="943770" y="1475959"/>
              <a:ext cx="788465" cy="914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sp3d extrusionH="190500">
              <a:bevelT w="381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18A37A18-E1F7-A866-DA27-4A151AE85D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638" y="1577875"/>
              <a:ext cx="591125" cy="47793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Rectangle: Rounded Corners 317">
              <a:extLst>
                <a:ext uri="{FF2B5EF4-FFF2-40B4-BE49-F238E27FC236}">
                  <a16:creationId xmlns:a16="http://schemas.microsoft.com/office/drawing/2014/main" id="{B49F9618-093D-0272-A882-6C9C3E370FC3}"/>
                </a:ext>
              </a:extLst>
            </p:cNvPr>
            <p:cNvSpPr/>
            <p:nvPr/>
          </p:nvSpPr>
          <p:spPr>
            <a:xfrm>
              <a:off x="1404857" y="2167255"/>
              <a:ext cx="224494" cy="1149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p3d extrusionH="190500">
              <a:bevelT w="25400" h="254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19FF9424-C7F9-E000-AF26-D2FBACE781F7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65293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44D51E06-4C55-01CE-C42C-376DB1B1BEE1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73780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6BCB8B73-8EB4-FC60-02F5-2CC11AFC0A4A}"/>
                </a:ext>
              </a:extLst>
            </p:cNvPr>
            <p:cNvSpPr/>
            <p:nvPr/>
          </p:nvSpPr>
          <p:spPr>
            <a:xfrm>
              <a:off x="1323888" y="1923560"/>
              <a:ext cx="281986" cy="79530"/>
            </a:xfrm>
            <a:custGeom>
              <a:avLst/>
              <a:gdLst>
                <a:gd name="connsiteX0" fmla="*/ 0 w 981075"/>
                <a:gd name="connsiteY0" fmla="*/ 257231 h 276698"/>
                <a:gd name="connsiteX1" fmla="*/ 314325 w 981075"/>
                <a:gd name="connsiteY1" fmla="*/ 56 h 276698"/>
                <a:gd name="connsiteX2" fmla="*/ 685800 w 981075"/>
                <a:gd name="connsiteY2" fmla="*/ 276281 h 276698"/>
                <a:gd name="connsiteX3" fmla="*/ 981075 w 981075"/>
                <a:gd name="connsiteY3" fmla="*/ 47681 h 2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76698">
                  <a:moveTo>
                    <a:pt x="0" y="257231"/>
                  </a:moveTo>
                  <a:cubicBezTo>
                    <a:pt x="100012" y="127056"/>
                    <a:pt x="200025" y="-3119"/>
                    <a:pt x="314325" y="56"/>
                  </a:cubicBezTo>
                  <a:cubicBezTo>
                    <a:pt x="428625" y="3231"/>
                    <a:pt x="574675" y="268344"/>
                    <a:pt x="685800" y="276281"/>
                  </a:cubicBezTo>
                  <a:cubicBezTo>
                    <a:pt x="796925" y="284218"/>
                    <a:pt x="890588" y="177856"/>
                    <a:pt x="981075" y="47681"/>
                  </a:cubicBezTo>
                </a:path>
              </a:pathLst>
            </a:custGeom>
            <a:noFill/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FEAAAD41-12AA-6850-4C47-837A8FE59DA9}"/>
              </a:ext>
            </a:extLst>
          </p:cNvPr>
          <p:cNvGrpSpPr>
            <a:grpSpLocks noChangeAspect="1"/>
          </p:cNvGrpSpPr>
          <p:nvPr/>
        </p:nvGrpSpPr>
        <p:grpSpPr>
          <a:xfrm>
            <a:off x="4293175" y="2119295"/>
            <a:ext cx="386118" cy="432625"/>
            <a:chOff x="943770" y="1475959"/>
            <a:chExt cx="788465" cy="914400"/>
          </a:xfrm>
          <a:scene3d>
            <a:camera prst="isometricOffAxis2Left"/>
            <a:lightRig rig="threePt" dir="t"/>
          </a:scene3d>
        </p:grpSpPr>
        <p:sp>
          <p:nvSpPr>
            <p:cNvPr id="323" name="Rectangle: Rounded Corners 322">
              <a:extLst>
                <a:ext uri="{FF2B5EF4-FFF2-40B4-BE49-F238E27FC236}">
                  <a16:creationId xmlns:a16="http://schemas.microsoft.com/office/drawing/2014/main" id="{9FFB22F4-C0CF-5222-8989-6980E1E86FDE}"/>
                </a:ext>
              </a:extLst>
            </p:cNvPr>
            <p:cNvSpPr/>
            <p:nvPr/>
          </p:nvSpPr>
          <p:spPr>
            <a:xfrm>
              <a:off x="943770" y="1475959"/>
              <a:ext cx="788465" cy="914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sp3d extrusionH="190500">
              <a:bevelT w="381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E4B6E2C-0076-15CC-9901-C480B05202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638" y="1577875"/>
              <a:ext cx="591125" cy="47793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Rectangle: Rounded Corners 324">
              <a:extLst>
                <a:ext uri="{FF2B5EF4-FFF2-40B4-BE49-F238E27FC236}">
                  <a16:creationId xmlns:a16="http://schemas.microsoft.com/office/drawing/2014/main" id="{6304E40E-767C-26DC-B390-8241337D56F1}"/>
                </a:ext>
              </a:extLst>
            </p:cNvPr>
            <p:cNvSpPr/>
            <p:nvPr/>
          </p:nvSpPr>
          <p:spPr>
            <a:xfrm>
              <a:off x="1404857" y="2167255"/>
              <a:ext cx="224494" cy="1149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p3d extrusionH="190500">
              <a:bevelT w="25400" h="254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1AC414D4-1EC9-4054-4427-75974FF28569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65293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CF1BD62F-6701-E1C8-F62B-79EFDBE846D1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73780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AEA5867F-18E9-2590-54AE-7B6031540E60}"/>
                </a:ext>
              </a:extLst>
            </p:cNvPr>
            <p:cNvSpPr/>
            <p:nvPr/>
          </p:nvSpPr>
          <p:spPr>
            <a:xfrm>
              <a:off x="1323888" y="1923560"/>
              <a:ext cx="281986" cy="79530"/>
            </a:xfrm>
            <a:custGeom>
              <a:avLst/>
              <a:gdLst>
                <a:gd name="connsiteX0" fmla="*/ 0 w 981075"/>
                <a:gd name="connsiteY0" fmla="*/ 257231 h 276698"/>
                <a:gd name="connsiteX1" fmla="*/ 314325 w 981075"/>
                <a:gd name="connsiteY1" fmla="*/ 56 h 276698"/>
                <a:gd name="connsiteX2" fmla="*/ 685800 w 981075"/>
                <a:gd name="connsiteY2" fmla="*/ 276281 h 276698"/>
                <a:gd name="connsiteX3" fmla="*/ 981075 w 981075"/>
                <a:gd name="connsiteY3" fmla="*/ 47681 h 2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76698">
                  <a:moveTo>
                    <a:pt x="0" y="257231"/>
                  </a:moveTo>
                  <a:cubicBezTo>
                    <a:pt x="100012" y="127056"/>
                    <a:pt x="200025" y="-3119"/>
                    <a:pt x="314325" y="56"/>
                  </a:cubicBezTo>
                  <a:cubicBezTo>
                    <a:pt x="428625" y="3231"/>
                    <a:pt x="574675" y="268344"/>
                    <a:pt x="685800" y="276281"/>
                  </a:cubicBezTo>
                  <a:cubicBezTo>
                    <a:pt x="796925" y="284218"/>
                    <a:pt x="890588" y="177856"/>
                    <a:pt x="981075" y="47681"/>
                  </a:cubicBezTo>
                </a:path>
              </a:pathLst>
            </a:custGeom>
            <a:noFill/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29" name="Rectangle: Rounded Corners 328">
            <a:extLst>
              <a:ext uri="{FF2B5EF4-FFF2-40B4-BE49-F238E27FC236}">
                <a16:creationId xmlns:a16="http://schemas.microsoft.com/office/drawing/2014/main" id="{8336F8DE-12FA-3C7A-0B43-F57847749995}"/>
              </a:ext>
            </a:extLst>
          </p:cNvPr>
          <p:cNvSpPr/>
          <p:nvPr/>
        </p:nvSpPr>
        <p:spPr>
          <a:xfrm>
            <a:off x="5500888" y="2201649"/>
            <a:ext cx="386118" cy="43262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isometricOffAxis2Left"/>
            <a:lightRig rig="threePt" dir="t"/>
          </a:scene3d>
          <a:sp3d extrusionH="1905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30" name="Rectangle: Rounded Corners 329">
            <a:extLst>
              <a:ext uri="{FF2B5EF4-FFF2-40B4-BE49-F238E27FC236}">
                <a16:creationId xmlns:a16="http://schemas.microsoft.com/office/drawing/2014/main" id="{02316C2E-8ACC-515B-2559-02D011A1324D}"/>
              </a:ext>
            </a:extLst>
          </p:cNvPr>
          <p:cNvSpPr/>
          <p:nvPr/>
        </p:nvSpPr>
        <p:spPr>
          <a:xfrm>
            <a:off x="5864434" y="2252798"/>
            <a:ext cx="386118" cy="43262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isometricOffAxis2Left"/>
            <a:lightRig rig="threePt" dir="t"/>
          </a:scene3d>
          <a:sp3d extrusionH="1905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31" name="Rectangle: Rounded Corners 330">
            <a:extLst>
              <a:ext uri="{FF2B5EF4-FFF2-40B4-BE49-F238E27FC236}">
                <a16:creationId xmlns:a16="http://schemas.microsoft.com/office/drawing/2014/main" id="{61789FBC-DD74-8251-25D7-53378BB60229}"/>
              </a:ext>
            </a:extLst>
          </p:cNvPr>
          <p:cNvSpPr/>
          <p:nvPr/>
        </p:nvSpPr>
        <p:spPr>
          <a:xfrm>
            <a:off x="6227979" y="2302838"/>
            <a:ext cx="386118" cy="43262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isometricOffAxis2Left"/>
            <a:lightRig rig="threePt" dir="t"/>
          </a:scene3d>
          <a:sp3d extrusionH="1905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32" name="Rectangle: Rounded Corners 331">
            <a:extLst>
              <a:ext uri="{FF2B5EF4-FFF2-40B4-BE49-F238E27FC236}">
                <a16:creationId xmlns:a16="http://schemas.microsoft.com/office/drawing/2014/main" id="{32635210-A040-8F64-B304-0708033611C3}"/>
              </a:ext>
            </a:extLst>
          </p:cNvPr>
          <p:cNvSpPr/>
          <p:nvPr/>
        </p:nvSpPr>
        <p:spPr>
          <a:xfrm>
            <a:off x="6591524" y="2354857"/>
            <a:ext cx="386118" cy="43262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isometricOffAxis2Left"/>
            <a:lightRig rig="threePt" dir="t"/>
          </a:scene3d>
          <a:sp3d extrusionH="190500">
            <a:bevelT w="25400" h="25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70288F3A-32E6-A4B2-A760-0CEFCBB8F039}"/>
              </a:ext>
            </a:extLst>
          </p:cNvPr>
          <p:cNvGrpSpPr/>
          <p:nvPr/>
        </p:nvGrpSpPr>
        <p:grpSpPr>
          <a:xfrm>
            <a:off x="5480045" y="2560139"/>
            <a:ext cx="1093568" cy="318281"/>
            <a:chOff x="3432890" y="1724986"/>
            <a:chExt cx="1243417" cy="403633"/>
          </a:xfrm>
        </p:grpSpPr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C3E7DBA4-CF11-5800-07E2-2393D9F57311}"/>
                </a:ext>
              </a:extLst>
            </p:cNvPr>
            <p:cNvCxnSpPr/>
            <p:nvPr/>
          </p:nvCxnSpPr>
          <p:spPr>
            <a:xfrm>
              <a:off x="3432890" y="1724986"/>
              <a:ext cx="0" cy="212430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9708D7B2-A33F-4515-5963-8840B7451057}"/>
                </a:ext>
              </a:extLst>
            </p:cNvPr>
            <p:cNvCxnSpPr/>
            <p:nvPr/>
          </p:nvCxnSpPr>
          <p:spPr>
            <a:xfrm>
              <a:off x="3847362" y="1784866"/>
              <a:ext cx="0" cy="212430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DEB67C36-C008-0EF7-8415-02E9594B6FB0}"/>
                </a:ext>
              </a:extLst>
            </p:cNvPr>
            <p:cNvCxnSpPr/>
            <p:nvPr/>
          </p:nvCxnSpPr>
          <p:spPr>
            <a:xfrm>
              <a:off x="4261834" y="1850251"/>
              <a:ext cx="0" cy="212430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B3875D0B-D910-36CA-4FC3-DBFC67B83348}"/>
                </a:ext>
              </a:extLst>
            </p:cNvPr>
            <p:cNvCxnSpPr/>
            <p:nvPr/>
          </p:nvCxnSpPr>
          <p:spPr>
            <a:xfrm>
              <a:off x="4676307" y="1916189"/>
              <a:ext cx="0" cy="212430"/>
            </a:xfrm>
            <a:prstGeom prst="line">
              <a:avLst/>
            </a:prstGeom>
            <a:ln w="508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EDBEE1AC-6FEB-181B-7133-B688D8BF745B}"/>
              </a:ext>
            </a:extLst>
          </p:cNvPr>
          <p:cNvCxnSpPr>
            <a:cxnSpLocks/>
          </p:cNvCxnSpPr>
          <p:nvPr/>
        </p:nvCxnSpPr>
        <p:spPr>
          <a:xfrm>
            <a:off x="5461510" y="2709641"/>
            <a:ext cx="1442476" cy="199432"/>
          </a:xfrm>
          <a:prstGeom prst="line">
            <a:avLst/>
          </a:prstGeom>
          <a:ln w="635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79CF3192-C87C-40A1-4635-40625B8062E3}"/>
              </a:ext>
            </a:extLst>
          </p:cNvPr>
          <p:cNvGrpSpPr/>
          <p:nvPr/>
        </p:nvGrpSpPr>
        <p:grpSpPr>
          <a:xfrm>
            <a:off x="5674285" y="2663598"/>
            <a:ext cx="1093568" cy="318281"/>
            <a:chOff x="3432890" y="1724986"/>
            <a:chExt cx="1243417" cy="403633"/>
          </a:xfrm>
        </p:grpSpPr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1BF3D812-DAC4-51D2-2F75-5217D29B63D4}"/>
                </a:ext>
              </a:extLst>
            </p:cNvPr>
            <p:cNvCxnSpPr/>
            <p:nvPr/>
          </p:nvCxnSpPr>
          <p:spPr>
            <a:xfrm>
              <a:off x="3432890" y="1724986"/>
              <a:ext cx="0" cy="212430"/>
            </a:xfrm>
            <a:prstGeom prst="line">
              <a:avLst/>
            </a:prstGeom>
            <a:ln w="63500" cmpd="tri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19A7F423-2884-214D-5A5F-F1AF666A852B}"/>
                </a:ext>
              </a:extLst>
            </p:cNvPr>
            <p:cNvCxnSpPr/>
            <p:nvPr/>
          </p:nvCxnSpPr>
          <p:spPr>
            <a:xfrm>
              <a:off x="3847362" y="1784866"/>
              <a:ext cx="0" cy="212430"/>
            </a:xfrm>
            <a:prstGeom prst="line">
              <a:avLst/>
            </a:prstGeom>
            <a:ln w="63500" cmpd="tri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2BC755F1-5BDB-5FCF-378C-5E7B65616FE7}"/>
                </a:ext>
              </a:extLst>
            </p:cNvPr>
            <p:cNvCxnSpPr/>
            <p:nvPr/>
          </p:nvCxnSpPr>
          <p:spPr>
            <a:xfrm>
              <a:off x="4261834" y="1850251"/>
              <a:ext cx="0" cy="212430"/>
            </a:xfrm>
            <a:prstGeom prst="line">
              <a:avLst/>
            </a:prstGeom>
            <a:ln w="63500" cmpd="tri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6F83D9F4-CBAD-3D5E-69C9-893DF533C65E}"/>
                </a:ext>
              </a:extLst>
            </p:cNvPr>
            <p:cNvCxnSpPr/>
            <p:nvPr/>
          </p:nvCxnSpPr>
          <p:spPr>
            <a:xfrm>
              <a:off x="4676307" y="1916189"/>
              <a:ext cx="0" cy="212430"/>
            </a:xfrm>
            <a:prstGeom prst="line">
              <a:avLst/>
            </a:prstGeom>
            <a:ln w="63500" cmpd="tri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1FE01504-C10B-CBB6-4FDA-5FF14D9A38DD}"/>
              </a:ext>
            </a:extLst>
          </p:cNvPr>
          <p:cNvCxnSpPr>
            <a:cxnSpLocks/>
          </p:cNvCxnSpPr>
          <p:nvPr/>
        </p:nvCxnSpPr>
        <p:spPr>
          <a:xfrm>
            <a:off x="5074061" y="3084410"/>
            <a:ext cx="0" cy="1769161"/>
          </a:xfrm>
          <a:prstGeom prst="line">
            <a:avLst/>
          </a:prstGeom>
          <a:ln w="1270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14D3F2A8-9E14-EA2E-21C2-CBA4EAC9007E}"/>
              </a:ext>
            </a:extLst>
          </p:cNvPr>
          <p:cNvCxnSpPr>
            <a:cxnSpLocks/>
          </p:cNvCxnSpPr>
          <p:nvPr/>
        </p:nvCxnSpPr>
        <p:spPr>
          <a:xfrm>
            <a:off x="4897091" y="3043687"/>
            <a:ext cx="0" cy="1579551"/>
          </a:xfrm>
          <a:prstGeom prst="line">
            <a:avLst/>
          </a:prstGeom>
          <a:ln w="1270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EA33520E-B204-9D0E-79CF-FF6062390A61}"/>
              </a:ext>
            </a:extLst>
          </p:cNvPr>
          <p:cNvCxnSpPr>
            <a:cxnSpLocks/>
          </p:cNvCxnSpPr>
          <p:nvPr/>
        </p:nvCxnSpPr>
        <p:spPr>
          <a:xfrm flipH="1">
            <a:off x="3055585" y="4811699"/>
            <a:ext cx="2041776" cy="1202166"/>
          </a:xfrm>
          <a:prstGeom prst="line">
            <a:avLst/>
          </a:prstGeom>
          <a:ln w="1270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BD4C9AD4-44A0-8517-4402-6183184EC958}"/>
              </a:ext>
            </a:extLst>
          </p:cNvPr>
          <p:cNvCxnSpPr>
            <a:cxnSpLocks/>
          </p:cNvCxnSpPr>
          <p:nvPr/>
        </p:nvCxnSpPr>
        <p:spPr>
          <a:xfrm flipH="1">
            <a:off x="2880153" y="4583458"/>
            <a:ext cx="2041776" cy="1202166"/>
          </a:xfrm>
          <a:prstGeom prst="line">
            <a:avLst/>
          </a:prstGeom>
          <a:ln w="1270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: Rounded Corners 347">
            <a:extLst>
              <a:ext uri="{FF2B5EF4-FFF2-40B4-BE49-F238E27FC236}">
                <a16:creationId xmlns:a16="http://schemas.microsoft.com/office/drawing/2014/main" id="{72ED6B94-4C30-3D92-DC62-4C6D43D1D579}"/>
              </a:ext>
            </a:extLst>
          </p:cNvPr>
          <p:cNvSpPr>
            <a:spLocks noChangeAspect="1"/>
          </p:cNvSpPr>
          <p:nvPr/>
        </p:nvSpPr>
        <p:spPr>
          <a:xfrm>
            <a:off x="4565154" y="2233427"/>
            <a:ext cx="772235" cy="937355"/>
          </a:xfrm>
          <a:prstGeom prst="roundRect">
            <a:avLst>
              <a:gd name="adj" fmla="val 5650"/>
            </a:avLst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OffAxis2Left"/>
            <a:lightRig rig="threePt" dir="t"/>
          </a:scene3d>
          <a:sp3d extrusionH="381000"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39F43564-3263-8AAB-C658-F308967B07DB}"/>
              </a:ext>
            </a:extLst>
          </p:cNvPr>
          <p:cNvGrpSpPr>
            <a:grpSpLocks noChangeAspect="1"/>
          </p:cNvGrpSpPr>
          <p:nvPr/>
        </p:nvGrpSpPr>
        <p:grpSpPr>
          <a:xfrm>
            <a:off x="5388071" y="2273665"/>
            <a:ext cx="386118" cy="432625"/>
            <a:chOff x="943770" y="1475959"/>
            <a:chExt cx="788465" cy="914400"/>
          </a:xfrm>
          <a:scene3d>
            <a:camera prst="isometricOffAxis2Left"/>
            <a:lightRig rig="threePt" dir="t"/>
          </a:scene3d>
        </p:grpSpPr>
        <p:sp>
          <p:nvSpPr>
            <p:cNvPr id="350" name="Rectangle: Rounded Corners 349">
              <a:extLst>
                <a:ext uri="{FF2B5EF4-FFF2-40B4-BE49-F238E27FC236}">
                  <a16:creationId xmlns:a16="http://schemas.microsoft.com/office/drawing/2014/main" id="{582469B4-FEAC-AF53-8056-CCDBAD5A7058}"/>
                </a:ext>
              </a:extLst>
            </p:cNvPr>
            <p:cNvSpPr/>
            <p:nvPr/>
          </p:nvSpPr>
          <p:spPr>
            <a:xfrm>
              <a:off x="943770" y="1475959"/>
              <a:ext cx="788465" cy="914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sp3d extrusionH="190500">
              <a:bevelT w="381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9D8EDE1F-9C06-0720-00C9-065DF232E7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638" y="1577875"/>
              <a:ext cx="591125" cy="47793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Rectangle: Rounded Corners 351">
              <a:extLst>
                <a:ext uri="{FF2B5EF4-FFF2-40B4-BE49-F238E27FC236}">
                  <a16:creationId xmlns:a16="http://schemas.microsoft.com/office/drawing/2014/main" id="{55005E6E-3DC0-23D1-A5A9-D81AAEC69DBC}"/>
                </a:ext>
              </a:extLst>
            </p:cNvPr>
            <p:cNvSpPr/>
            <p:nvPr/>
          </p:nvSpPr>
          <p:spPr>
            <a:xfrm>
              <a:off x="1404857" y="2167255"/>
              <a:ext cx="224494" cy="1149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p3d extrusionH="190500">
              <a:bevelT w="25400" h="254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40154107-2AB5-714D-F0C0-9F36B9C12E56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65293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029C0ED2-67CF-E7DE-90D2-237F98B38631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73780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4501681-9627-1CC0-973D-F223CBF9180E}"/>
                </a:ext>
              </a:extLst>
            </p:cNvPr>
            <p:cNvSpPr/>
            <p:nvPr/>
          </p:nvSpPr>
          <p:spPr>
            <a:xfrm>
              <a:off x="1323888" y="1923560"/>
              <a:ext cx="281986" cy="79530"/>
            </a:xfrm>
            <a:custGeom>
              <a:avLst/>
              <a:gdLst>
                <a:gd name="connsiteX0" fmla="*/ 0 w 981075"/>
                <a:gd name="connsiteY0" fmla="*/ 257231 h 276698"/>
                <a:gd name="connsiteX1" fmla="*/ 314325 w 981075"/>
                <a:gd name="connsiteY1" fmla="*/ 56 h 276698"/>
                <a:gd name="connsiteX2" fmla="*/ 685800 w 981075"/>
                <a:gd name="connsiteY2" fmla="*/ 276281 h 276698"/>
                <a:gd name="connsiteX3" fmla="*/ 981075 w 981075"/>
                <a:gd name="connsiteY3" fmla="*/ 47681 h 2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76698">
                  <a:moveTo>
                    <a:pt x="0" y="257231"/>
                  </a:moveTo>
                  <a:cubicBezTo>
                    <a:pt x="100012" y="127056"/>
                    <a:pt x="200025" y="-3119"/>
                    <a:pt x="314325" y="56"/>
                  </a:cubicBezTo>
                  <a:cubicBezTo>
                    <a:pt x="428625" y="3231"/>
                    <a:pt x="574675" y="268344"/>
                    <a:pt x="685800" y="276281"/>
                  </a:cubicBezTo>
                  <a:cubicBezTo>
                    <a:pt x="796925" y="284218"/>
                    <a:pt x="890588" y="177856"/>
                    <a:pt x="981075" y="47681"/>
                  </a:cubicBezTo>
                </a:path>
              </a:pathLst>
            </a:custGeom>
            <a:noFill/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D84366D1-F516-1067-BBB5-8B79FC5D5A9C}"/>
              </a:ext>
            </a:extLst>
          </p:cNvPr>
          <p:cNvGrpSpPr>
            <a:grpSpLocks noChangeAspect="1"/>
          </p:cNvGrpSpPr>
          <p:nvPr/>
        </p:nvGrpSpPr>
        <p:grpSpPr>
          <a:xfrm>
            <a:off x="5751616" y="2322310"/>
            <a:ext cx="386118" cy="432625"/>
            <a:chOff x="943770" y="1475959"/>
            <a:chExt cx="788465" cy="914400"/>
          </a:xfrm>
          <a:scene3d>
            <a:camera prst="isometricOffAxis2Left"/>
            <a:lightRig rig="threePt" dir="t"/>
          </a:scene3d>
        </p:grpSpPr>
        <p:sp>
          <p:nvSpPr>
            <p:cNvPr id="357" name="Rectangle: Rounded Corners 356">
              <a:extLst>
                <a:ext uri="{FF2B5EF4-FFF2-40B4-BE49-F238E27FC236}">
                  <a16:creationId xmlns:a16="http://schemas.microsoft.com/office/drawing/2014/main" id="{43302A4E-D4F8-0749-DADB-179F4C6A8910}"/>
                </a:ext>
              </a:extLst>
            </p:cNvPr>
            <p:cNvSpPr/>
            <p:nvPr/>
          </p:nvSpPr>
          <p:spPr>
            <a:xfrm>
              <a:off x="943770" y="1475959"/>
              <a:ext cx="788465" cy="914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sp3d extrusionH="190500">
              <a:bevelT w="381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4DCE1309-C268-6381-708D-299AF0E0E9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638" y="1577875"/>
              <a:ext cx="591125" cy="47793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Rectangle: Rounded Corners 358">
              <a:extLst>
                <a:ext uri="{FF2B5EF4-FFF2-40B4-BE49-F238E27FC236}">
                  <a16:creationId xmlns:a16="http://schemas.microsoft.com/office/drawing/2014/main" id="{BDB8B0FC-1F73-36B6-EC6C-97E45CE2B000}"/>
                </a:ext>
              </a:extLst>
            </p:cNvPr>
            <p:cNvSpPr/>
            <p:nvPr/>
          </p:nvSpPr>
          <p:spPr>
            <a:xfrm>
              <a:off x="1404857" y="2167255"/>
              <a:ext cx="224494" cy="1149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p3d extrusionH="190500">
              <a:bevelT w="25400" h="254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CCEF9AB4-152C-AE87-FCAD-23A6A92B3D96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65293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67B22686-1060-70FD-3628-E67325BDCAEE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73780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1BE60649-A474-2D50-3A0C-082F3CDA9A46}"/>
                </a:ext>
              </a:extLst>
            </p:cNvPr>
            <p:cNvSpPr/>
            <p:nvPr/>
          </p:nvSpPr>
          <p:spPr>
            <a:xfrm>
              <a:off x="1323888" y="1923560"/>
              <a:ext cx="281986" cy="79530"/>
            </a:xfrm>
            <a:custGeom>
              <a:avLst/>
              <a:gdLst>
                <a:gd name="connsiteX0" fmla="*/ 0 w 981075"/>
                <a:gd name="connsiteY0" fmla="*/ 257231 h 276698"/>
                <a:gd name="connsiteX1" fmla="*/ 314325 w 981075"/>
                <a:gd name="connsiteY1" fmla="*/ 56 h 276698"/>
                <a:gd name="connsiteX2" fmla="*/ 685800 w 981075"/>
                <a:gd name="connsiteY2" fmla="*/ 276281 h 276698"/>
                <a:gd name="connsiteX3" fmla="*/ 981075 w 981075"/>
                <a:gd name="connsiteY3" fmla="*/ 47681 h 2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76698">
                  <a:moveTo>
                    <a:pt x="0" y="257231"/>
                  </a:moveTo>
                  <a:cubicBezTo>
                    <a:pt x="100012" y="127056"/>
                    <a:pt x="200025" y="-3119"/>
                    <a:pt x="314325" y="56"/>
                  </a:cubicBezTo>
                  <a:cubicBezTo>
                    <a:pt x="428625" y="3231"/>
                    <a:pt x="574675" y="268344"/>
                    <a:pt x="685800" y="276281"/>
                  </a:cubicBezTo>
                  <a:cubicBezTo>
                    <a:pt x="796925" y="284218"/>
                    <a:pt x="890588" y="177856"/>
                    <a:pt x="981075" y="47681"/>
                  </a:cubicBezTo>
                </a:path>
              </a:pathLst>
            </a:custGeom>
            <a:noFill/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2B66A9A5-705E-2CFB-34AD-54B23405938A}"/>
              </a:ext>
            </a:extLst>
          </p:cNvPr>
          <p:cNvGrpSpPr>
            <a:grpSpLocks noChangeAspect="1"/>
          </p:cNvGrpSpPr>
          <p:nvPr/>
        </p:nvGrpSpPr>
        <p:grpSpPr>
          <a:xfrm>
            <a:off x="6115161" y="2372350"/>
            <a:ext cx="386118" cy="432625"/>
            <a:chOff x="943770" y="1475959"/>
            <a:chExt cx="788465" cy="914400"/>
          </a:xfrm>
          <a:scene3d>
            <a:camera prst="isometricOffAxis2Left"/>
            <a:lightRig rig="threePt" dir="t"/>
          </a:scene3d>
        </p:grpSpPr>
        <p:sp>
          <p:nvSpPr>
            <p:cNvPr id="364" name="Rectangle: Rounded Corners 363">
              <a:extLst>
                <a:ext uri="{FF2B5EF4-FFF2-40B4-BE49-F238E27FC236}">
                  <a16:creationId xmlns:a16="http://schemas.microsoft.com/office/drawing/2014/main" id="{3AD9F154-FBB0-D0B3-D4B9-E3B37861C9AB}"/>
                </a:ext>
              </a:extLst>
            </p:cNvPr>
            <p:cNvSpPr/>
            <p:nvPr/>
          </p:nvSpPr>
          <p:spPr>
            <a:xfrm>
              <a:off x="943770" y="1475959"/>
              <a:ext cx="788465" cy="914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sp3d extrusionH="190500">
              <a:bevelT w="381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389CB406-8979-02AC-7774-63CBB26CB0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638" y="1577875"/>
              <a:ext cx="591125" cy="47793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6" name="Rectangle: Rounded Corners 365">
              <a:extLst>
                <a:ext uri="{FF2B5EF4-FFF2-40B4-BE49-F238E27FC236}">
                  <a16:creationId xmlns:a16="http://schemas.microsoft.com/office/drawing/2014/main" id="{D893E547-6122-CE44-CFDF-A39E9DBB4003}"/>
                </a:ext>
              </a:extLst>
            </p:cNvPr>
            <p:cNvSpPr/>
            <p:nvPr/>
          </p:nvSpPr>
          <p:spPr>
            <a:xfrm>
              <a:off x="1404857" y="2167255"/>
              <a:ext cx="224494" cy="1149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p3d extrusionH="190500">
              <a:bevelT w="25400" h="254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576F9D6D-0EAF-CB45-B015-15980695202E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65293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0A36F47A-FFD3-5401-592B-E09DFBD05459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73780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A504EC00-8B8F-B362-F9E4-DAA15F2D813A}"/>
                </a:ext>
              </a:extLst>
            </p:cNvPr>
            <p:cNvSpPr/>
            <p:nvPr/>
          </p:nvSpPr>
          <p:spPr>
            <a:xfrm>
              <a:off x="1323888" y="1923560"/>
              <a:ext cx="281986" cy="79530"/>
            </a:xfrm>
            <a:custGeom>
              <a:avLst/>
              <a:gdLst>
                <a:gd name="connsiteX0" fmla="*/ 0 w 981075"/>
                <a:gd name="connsiteY0" fmla="*/ 257231 h 276698"/>
                <a:gd name="connsiteX1" fmla="*/ 314325 w 981075"/>
                <a:gd name="connsiteY1" fmla="*/ 56 h 276698"/>
                <a:gd name="connsiteX2" fmla="*/ 685800 w 981075"/>
                <a:gd name="connsiteY2" fmla="*/ 276281 h 276698"/>
                <a:gd name="connsiteX3" fmla="*/ 981075 w 981075"/>
                <a:gd name="connsiteY3" fmla="*/ 47681 h 2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76698">
                  <a:moveTo>
                    <a:pt x="0" y="257231"/>
                  </a:moveTo>
                  <a:cubicBezTo>
                    <a:pt x="100012" y="127056"/>
                    <a:pt x="200025" y="-3119"/>
                    <a:pt x="314325" y="56"/>
                  </a:cubicBezTo>
                  <a:cubicBezTo>
                    <a:pt x="428625" y="3231"/>
                    <a:pt x="574675" y="268344"/>
                    <a:pt x="685800" y="276281"/>
                  </a:cubicBezTo>
                  <a:cubicBezTo>
                    <a:pt x="796925" y="284218"/>
                    <a:pt x="890588" y="177856"/>
                    <a:pt x="981075" y="47681"/>
                  </a:cubicBezTo>
                </a:path>
              </a:pathLst>
            </a:custGeom>
            <a:noFill/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92CB1EDA-906E-2549-5CC0-FDAC8B6C81AF}"/>
              </a:ext>
            </a:extLst>
          </p:cNvPr>
          <p:cNvGrpSpPr>
            <a:grpSpLocks noChangeAspect="1"/>
          </p:cNvGrpSpPr>
          <p:nvPr/>
        </p:nvGrpSpPr>
        <p:grpSpPr>
          <a:xfrm>
            <a:off x="6478706" y="2426873"/>
            <a:ext cx="386118" cy="432625"/>
            <a:chOff x="943770" y="1475959"/>
            <a:chExt cx="788465" cy="914400"/>
          </a:xfrm>
          <a:scene3d>
            <a:camera prst="isometricOffAxis2Left"/>
            <a:lightRig rig="threePt" dir="t"/>
          </a:scene3d>
        </p:grpSpPr>
        <p:sp>
          <p:nvSpPr>
            <p:cNvPr id="371" name="Rectangle: Rounded Corners 370">
              <a:extLst>
                <a:ext uri="{FF2B5EF4-FFF2-40B4-BE49-F238E27FC236}">
                  <a16:creationId xmlns:a16="http://schemas.microsoft.com/office/drawing/2014/main" id="{7F97D2FC-E4C2-2F69-B81B-DCAA02D6286C}"/>
                </a:ext>
              </a:extLst>
            </p:cNvPr>
            <p:cNvSpPr/>
            <p:nvPr/>
          </p:nvSpPr>
          <p:spPr>
            <a:xfrm>
              <a:off x="943770" y="1475959"/>
              <a:ext cx="788465" cy="914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sp3d extrusionH="190500">
              <a:bevelT w="381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B98E78DB-310D-8064-0B84-6D33BBC1AB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638" y="1577875"/>
              <a:ext cx="591125" cy="47793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Rectangle: Rounded Corners 372">
              <a:extLst>
                <a:ext uri="{FF2B5EF4-FFF2-40B4-BE49-F238E27FC236}">
                  <a16:creationId xmlns:a16="http://schemas.microsoft.com/office/drawing/2014/main" id="{F3A75BF2-15B0-05F7-C96B-D4278D23CA79}"/>
                </a:ext>
              </a:extLst>
            </p:cNvPr>
            <p:cNvSpPr/>
            <p:nvPr/>
          </p:nvSpPr>
          <p:spPr>
            <a:xfrm>
              <a:off x="1404857" y="2167255"/>
              <a:ext cx="224494" cy="1149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p3d extrusionH="190500">
              <a:bevelT w="25400" h="254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C31A7299-0765-7AF4-B804-1A845375821E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65293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60C493AE-DCBF-C3F6-73B0-D6C453EA5BC3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9" y="1737804"/>
              <a:ext cx="169739" cy="0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5DF01045-02D2-B270-DE35-8C93AE04E8DF}"/>
                </a:ext>
              </a:extLst>
            </p:cNvPr>
            <p:cNvSpPr/>
            <p:nvPr/>
          </p:nvSpPr>
          <p:spPr>
            <a:xfrm>
              <a:off x="1323888" y="1923560"/>
              <a:ext cx="281986" cy="79530"/>
            </a:xfrm>
            <a:custGeom>
              <a:avLst/>
              <a:gdLst>
                <a:gd name="connsiteX0" fmla="*/ 0 w 981075"/>
                <a:gd name="connsiteY0" fmla="*/ 257231 h 276698"/>
                <a:gd name="connsiteX1" fmla="*/ 314325 w 981075"/>
                <a:gd name="connsiteY1" fmla="*/ 56 h 276698"/>
                <a:gd name="connsiteX2" fmla="*/ 685800 w 981075"/>
                <a:gd name="connsiteY2" fmla="*/ 276281 h 276698"/>
                <a:gd name="connsiteX3" fmla="*/ 981075 w 981075"/>
                <a:gd name="connsiteY3" fmla="*/ 47681 h 27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76698">
                  <a:moveTo>
                    <a:pt x="0" y="257231"/>
                  </a:moveTo>
                  <a:cubicBezTo>
                    <a:pt x="100012" y="127056"/>
                    <a:pt x="200025" y="-3119"/>
                    <a:pt x="314325" y="56"/>
                  </a:cubicBezTo>
                  <a:cubicBezTo>
                    <a:pt x="428625" y="3231"/>
                    <a:pt x="574675" y="268344"/>
                    <a:pt x="685800" y="276281"/>
                  </a:cubicBezTo>
                  <a:cubicBezTo>
                    <a:pt x="796925" y="284218"/>
                    <a:pt x="890588" y="177856"/>
                    <a:pt x="981075" y="47681"/>
                  </a:cubicBezTo>
                </a:path>
              </a:pathLst>
            </a:custGeom>
            <a:noFill/>
            <a:ln w="38100" cap="rnd">
              <a:solidFill>
                <a:schemeClr val="bg2">
                  <a:lumMod val="50000"/>
                </a:schemeClr>
              </a:solidFill>
              <a:round/>
            </a:ln>
            <a:sp3d extrusionH="190500"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77" name="Rectangle: Rounded Corners 376">
            <a:extLst>
              <a:ext uri="{FF2B5EF4-FFF2-40B4-BE49-F238E27FC236}">
                <a16:creationId xmlns:a16="http://schemas.microsoft.com/office/drawing/2014/main" id="{025F0B08-A2BA-7905-91C1-D682AB6B1E1C}"/>
              </a:ext>
            </a:extLst>
          </p:cNvPr>
          <p:cNvSpPr>
            <a:spLocks noChangeAspect="1"/>
          </p:cNvSpPr>
          <p:nvPr/>
        </p:nvSpPr>
        <p:spPr>
          <a:xfrm>
            <a:off x="6759842" y="2543163"/>
            <a:ext cx="772235" cy="937355"/>
          </a:xfrm>
          <a:prstGeom prst="roundRect">
            <a:avLst>
              <a:gd name="adj" fmla="val 5650"/>
            </a:avLst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OffAxis2Left"/>
            <a:lightRig rig="threePt" dir="t"/>
          </a:scene3d>
          <a:sp3d extrusionH="381000"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E25DE209-71BA-1726-1909-30108871A9EB}"/>
              </a:ext>
            </a:extLst>
          </p:cNvPr>
          <p:cNvGrpSpPr/>
          <p:nvPr/>
        </p:nvGrpSpPr>
        <p:grpSpPr>
          <a:xfrm>
            <a:off x="7588796" y="2620764"/>
            <a:ext cx="154447" cy="750878"/>
            <a:chOff x="6014769" y="3090032"/>
            <a:chExt cx="1532153" cy="952237"/>
          </a:xfrm>
        </p:grpSpPr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38C0688C-D827-E438-7D91-524F775E8129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090032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8340958E-23B3-2487-B6FB-79323A077044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220207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17BA5FED-9D1A-3BEA-6BFE-57AE1927E17B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364053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E5589EBE-8572-31AF-DFFE-87EF7838F1F3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494228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E62DDD14-8DD0-594A-6877-21817CFA3DBC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638074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BFB35B9-5179-9D4C-F54D-1C612AF36EE9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768249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EEBB8873-A2D4-A12A-DEAE-2003199A515A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3912094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2FA27202-60DD-13AD-A514-DAB38F8BD52D}"/>
                </a:ext>
              </a:extLst>
            </p:cNvPr>
            <p:cNvCxnSpPr>
              <a:cxnSpLocks/>
            </p:cNvCxnSpPr>
            <p:nvPr/>
          </p:nvCxnSpPr>
          <p:spPr>
            <a:xfrm>
              <a:off x="6014769" y="4042269"/>
              <a:ext cx="1532153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415CCA9B-ADE7-04D1-3336-0A6ACAC0CD42}"/>
              </a:ext>
            </a:extLst>
          </p:cNvPr>
          <p:cNvCxnSpPr>
            <a:cxnSpLocks/>
          </p:cNvCxnSpPr>
          <p:nvPr/>
        </p:nvCxnSpPr>
        <p:spPr>
          <a:xfrm flipH="1">
            <a:off x="3160159" y="4337478"/>
            <a:ext cx="2439632" cy="1437918"/>
          </a:xfrm>
          <a:prstGeom prst="line">
            <a:avLst/>
          </a:prstGeom>
          <a:ln w="1270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91CA0A6E-420E-1BBB-47C4-2D4C7214DD7D}"/>
              </a:ext>
            </a:extLst>
          </p:cNvPr>
          <p:cNvCxnSpPr>
            <a:cxnSpLocks/>
          </p:cNvCxnSpPr>
          <p:nvPr/>
        </p:nvCxnSpPr>
        <p:spPr>
          <a:xfrm flipH="1">
            <a:off x="2985199" y="4106519"/>
            <a:ext cx="2439632" cy="1437918"/>
          </a:xfrm>
          <a:prstGeom prst="line">
            <a:avLst/>
          </a:prstGeom>
          <a:ln w="1270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84663D3D-0F80-AF2E-0DA8-191A0D9F1ABF}"/>
              </a:ext>
            </a:extLst>
          </p:cNvPr>
          <p:cNvGrpSpPr/>
          <p:nvPr/>
        </p:nvGrpSpPr>
        <p:grpSpPr>
          <a:xfrm>
            <a:off x="580150" y="4675879"/>
            <a:ext cx="2447334" cy="1867951"/>
            <a:chOff x="2185987" y="1781651"/>
            <a:chExt cx="2897876" cy="2368868"/>
          </a:xfrm>
        </p:grpSpPr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0ABA4BA9-CB71-F4F5-80D5-197A5418BA21}"/>
                </a:ext>
              </a:extLst>
            </p:cNvPr>
            <p:cNvSpPr/>
            <p:nvPr/>
          </p:nvSpPr>
          <p:spPr>
            <a:xfrm>
              <a:off x="3369363" y="1781651"/>
              <a:ext cx="1714500" cy="18516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952500"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6553B0B4-7345-4F3F-159C-AC71B9A48CB0}"/>
                </a:ext>
              </a:extLst>
            </p:cNvPr>
            <p:cNvSpPr/>
            <p:nvPr/>
          </p:nvSpPr>
          <p:spPr>
            <a:xfrm>
              <a:off x="2185987" y="1828801"/>
              <a:ext cx="2297430" cy="230028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isometricOffAxis2Left"/>
              <a:lightRig rig="harsh" dir="t"/>
            </a:scene3d>
            <a:sp3d extrusionH="1905000"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6E825A80-ACA0-8E73-7D41-A73B7EA80D1A}"/>
                </a:ext>
              </a:extLst>
            </p:cNvPr>
            <p:cNvCxnSpPr>
              <a:cxnSpLocks/>
            </p:cNvCxnSpPr>
            <p:nvPr/>
          </p:nvCxnSpPr>
          <p:spPr>
            <a:xfrm>
              <a:off x="2353866" y="1803798"/>
              <a:ext cx="1960960" cy="292894"/>
            </a:xfrm>
            <a:prstGeom prst="line">
              <a:avLst/>
            </a:prstGeom>
            <a:ln w="317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2E3575F3-A791-F150-7D26-BB2330776348}"/>
                </a:ext>
              </a:extLst>
            </p:cNvPr>
            <p:cNvCxnSpPr>
              <a:cxnSpLocks/>
            </p:cNvCxnSpPr>
            <p:nvPr/>
          </p:nvCxnSpPr>
          <p:spPr>
            <a:xfrm>
              <a:off x="2350294" y="3846912"/>
              <a:ext cx="1960960" cy="292894"/>
            </a:xfrm>
            <a:prstGeom prst="line">
              <a:avLst/>
            </a:prstGeom>
            <a:ln w="317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76FDF5CE-C122-7B7D-781A-1074FA9E59E8}"/>
                </a:ext>
              </a:extLst>
            </p:cNvPr>
            <p:cNvCxnSpPr>
              <a:cxnSpLocks/>
            </p:cNvCxnSpPr>
            <p:nvPr/>
          </p:nvCxnSpPr>
          <p:spPr>
            <a:xfrm>
              <a:off x="2364583" y="1803798"/>
              <a:ext cx="0" cy="2043114"/>
            </a:xfrm>
            <a:prstGeom prst="line">
              <a:avLst/>
            </a:prstGeom>
            <a:ln w="317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9D90D81D-DD56-2514-EEAB-9D8CE36F5AF2}"/>
                </a:ext>
              </a:extLst>
            </p:cNvPr>
            <p:cNvCxnSpPr>
              <a:cxnSpLocks/>
            </p:cNvCxnSpPr>
            <p:nvPr/>
          </p:nvCxnSpPr>
          <p:spPr>
            <a:xfrm>
              <a:off x="4301730" y="2093119"/>
              <a:ext cx="0" cy="205740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B25F3F3C-2469-C3CD-E207-6252F5303B80}"/>
                </a:ext>
              </a:extLst>
            </p:cNvPr>
            <p:cNvCxnSpPr>
              <a:cxnSpLocks/>
            </p:cNvCxnSpPr>
            <p:nvPr/>
          </p:nvCxnSpPr>
          <p:spPr>
            <a:xfrm>
              <a:off x="3328993" y="1950244"/>
              <a:ext cx="0" cy="2043114"/>
            </a:xfrm>
            <a:prstGeom prst="line">
              <a:avLst/>
            </a:prstGeom>
            <a:ln w="4762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Right Bracket 396">
              <a:extLst>
                <a:ext uri="{FF2B5EF4-FFF2-40B4-BE49-F238E27FC236}">
                  <a16:creationId xmlns:a16="http://schemas.microsoft.com/office/drawing/2014/main" id="{405CBC02-142F-13D7-24EE-01E4FC098328}"/>
                </a:ext>
              </a:extLst>
            </p:cNvPr>
            <p:cNvSpPr/>
            <p:nvPr/>
          </p:nvSpPr>
          <p:spPr>
            <a:xfrm>
              <a:off x="3137186" y="2721768"/>
              <a:ext cx="75009" cy="353616"/>
            </a:xfrm>
            <a:prstGeom prst="rightBracke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isometricOffAxis2Lef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C17A17DD-B81A-3411-3A71-05B49FDE9FB0}"/>
              </a:ext>
            </a:extLst>
          </p:cNvPr>
          <p:cNvCxnSpPr/>
          <p:nvPr/>
        </p:nvCxnSpPr>
        <p:spPr>
          <a:xfrm>
            <a:off x="5693947" y="2008337"/>
            <a:ext cx="0" cy="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21D38DF7-29CC-B4B9-BBF3-B99004E683F6}"/>
              </a:ext>
            </a:extLst>
          </p:cNvPr>
          <p:cNvCxnSpPr>
            <a:cxnSpLocks/>
          </p:cNvCxnSpPr>
          <p:nvPr/>
        </p:nvCxnSpPr>
        <p:spPr>
          <a:xfrm>
            <a:off x="5443104" y="2774955"/>
            <a:ext cx="1354113" cy="188621"/>
          </a:xfrm>
          <a:prstGeom prst="line">
            <a:avLst/>
          </a:prstGeom>
          <a:ln w="635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0B2392EF-F8BD-7F10-02D4-3EBE381981D6}"/>
              </a:ext>
            </a:extLst>
          </p:cNvPr>
          <p:cNvGrpSpPr>
            <a:grpSpLocks noChangeAspect="1"/>
          </p:cNvGrpSpPr>
          <p:nvPr/>
        </p:nvGrpSpPr>
        <p:grpSpPr>
          <a:xfrm>
            <a:off x="7230279" y="2724037"/>
            <a:ext cx="172909" cy="72104"/>
            <a:chOff x="7401241" y="4564845"/>
            <a:chExt cx="2924201" cy="1371600"/>
          </a:xfrm>
          <a:scene3d>
            <a:camera prst="isometricOffAxis2Left"/>
            <a:lightRig rig="threePt" dir="t"/>
          </a:scene3d>
        </p:grpSpPr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50E6CD41-ED05-D49E-A0D7-0851DFE9BEBB}"/>
                </a:ext>
              </a:extLst>
            </p:cNvPr>
            <p:cNvGrpSpPr/>
            <p:nvPr/>
          </p:nvGrpSpPr>
          <p:grpSpPr>
            <a:xfrm>
              <a:off x="7401241" y="4564845"/>
              <a:ext cx="2924201" cy="1371600"/>
              <a:chOff x="7401241" y="4564845"/>
              <a:chExt cx="2924201" cy="1371600"/>
            </a:xfrm>
          </p:grpSpPr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919B2B79-2A64-A2AE-E6EA-27FD231C1BC4}"/>
                  </a:ext>
                </a:extLst>
              </p:cNvPr>
              <p:cNvSpPr/>
              <p:nvPr/>
            </p:nvSpPr>
            <p:spPr>
              <a:xfrm>
                <a:off x="7401241" y="4564845"/>
                <a:ext cx="1371600" cy="1371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p3d extrusionH="25400" contourW="635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EA9AD044-01C4-0B18-87A8-BD8D386F67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615" y="4657714"/>
                <a:ext cx="1185862" cy="11858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06" name="Flowchart: Display 405">
                <a:extLst>
                  <a:ext uri="{FF2B5EF4-FFF2-40B4-BE49-F238E27FC236}">
                    <a16:creationId xmlns:a16="http://schemas.microsoft.com/office/drawing/2014/main" id="{245BF121-0021-6FBB-8955-7F0993316BA4}"/>
                  </a:ext>
                </a:extLst>
              </p:cNvPr>
              <p:cNvSpPr/>
              <p:nvPr/>
            </p:nvSpPr>
            <p:spPr>
              <a:xfrm>
                <a:off x="8039442" y="4935130"/>
                <a:ext cx="2286000" cy="685800"/>
              </a:xfrm>
              <a:prstGeom prst="flowChartDisplay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BE32428A-4EB7-8570-68BA-E916D94FD1C0}"/>
                </a:ext>
              </a:extLst>
            </p:cNvPr>
            <p:cNvSpPr/>
            <p:nvPr/>
          </p:nvSpPr>
          <p:spPr>
            <a:xfrm>
              <a:off x="7577139" y="4667240"/>
              <a:ext cx="1071565" cy="10430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p3d extrusionH="254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54A8341F-D7E1-FB9F-1E51-E1A5EF598B74}"/>
              </a:ext>
            </a:extLst>
          </p:cNvPr>
          <p:cNvGrpSpPr>
            <a:grpSpLocks noChangeAspect="1"/>
          </p:cNvGrpSpPr>
          <p:nvPr/>
        </p:nvGrpSpPr>
        <p:grpSpPr>
          <a:xfrm>
            <a:off x="7230279" y="2916080"/>
            <a:ext cx="172909" cy="72104"/>
            <a:chOff x="7401241" y="4564845"/>
            <a:chExt cx="2924201" cy="1371600"/>
          </a:xfrm>
          <a:scene3d>
            <a:camera prst="isometricOffAxis2Left"/>
            <a:lightRig rig="threePt" dir="t"/>
          </a:scene3d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755B8D7D-5D44-7299-B29D-250D6F0A8E86}"/>
                </a:ext>
              </a:extLst>
            </p:cNvPr>
            <p:cNvGrpSpPr/>
            <p:nvPr/>
          </p:nvGrpSpPr>
          <p:grpSpPr>
            <a:xfrm>
              <a:off x="7401241" y="4564845"/>
              <a:ext cx="2924201" cy="1371600"/>
              <a:chOff x="7401241" y="4564845"/>
              <a:chExt cx="2924201" cy="1371600"/>
            </a:xfrm>
          </p:grpSpPr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809B8EB4-5201-0888-ACBE-FCACB61C89CC}"/>
                  </a:ext>
                </a:extLst>
              </p:cNvPr>
              <p:cNvSpPr/>
              <p:nvPr/>
            </p:nvSpPr>
            <p:spPr>
              <a:xfrm>
                <a:off x="7401241" y="4564845"/>
                <a:ext cx="1371600" cy="1371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p3d extrusionH="25400" contourW="635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B09A2678-7564-3448-A798-51213472F2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615" y="4657714"/>
                <a:ext cx="1185862" cy="11858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12" name="Flowchart: Display 411">
                <a:extLst>
                  <a:ext uri="{FF2B5EF4-FFF2-40B4-BE49-F238E27FC236}">
                    <a16:creationId xmlns:a16="http://schemas.microsoft.com/office/drawing/2014/main" id="{4B3A41CB-E34A-7F26-3BF0-188BAB17E01D}"/>
                  </a:ext>
                </a:extLst>
              </p:cNvPr>
              <p:cNvSpPr/>
              <p:nvPr/>
            </p:nvSpPr>
            <p:spPr>
              <a:xfrm>
                <a:off x="8039442" y="4935130"/>
                <a:ext cx="2286000" cy="685800"/>
              </a:xfrm>
              <a:prstGeom prst="flowChartDisplay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09F8F9B0-A441-9FD6-159F-120002196C65}"/>
                </a:ext>
              </a:extLst>
            </p:cNvPr>
            <p:cNvSpPr/>
            <p:nvPr/>
          </p:nvSpPr>
          <p:spPr>
            <a:xfrm>
              <a:off x="7577139" y="4667240"/>
              <a:ext cx="1071565" cy="10430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p3d extrusionH="254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F01BF361-B3B4-C564-9141-A3913BAE1953}"/>
              </a:ext>
            </a:extLst>
          </p:cNvPr>
          <p:cNvGrpSpPr>
            <a:grpSpLocks noChangeAspect="1"/>
          </p:cNvGrpSpPr>
          <p:nvPr/>
        </p:nvGrpSpPr>
        <p:grpSpPr>
          <a:xfrm>
            <a:off x="7230279" y="3108122"/>
            <a:ext cx="172909" cy="72104"/>
            <a:chOff x="7401241" y="4564845"/>
            <a:chExt cx="2924201" cy="1371600"/>
          </a:xfrm>
          <a:scene3d>
            <a:camera prst="isometricOffAxis2Left"/>
            <a:lightRig rig="threePt" dir="t"/>
          </a:scene3d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A8F70BC3-3124-E03D-766B-D4EEE3A283C7}"/>
                </a:ext>
              </a:extLst>
            </p:cNvPr>
            <p:cNvGrpSpPr/>
            <p:nvPr/>
          </p:nvGrpSpPr>
          <p:grpSpPr>
            <a:xfrm>
              <a:off x="7401241" y="4564845"/>
              <a:ext cx="2924201" cy="1371600"/>
              <a:chOff x="7401241" y="4564845"/>
              <a:chExt cx="2924201" cy="1371600"/>
            </a:xfrm>
          </p:grpSpPr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E3458406-06FC-D669-B542-9CB567022F05}"/>
                  </a:ext>
                </a:extLst>
              </p:cNvPr>
              <p:cNvSpPr/>
              <p:nvPr/>
            </p:nvSpPr>
            <p:spPr>
              <a:xfrm>
                <a:off x="7401241" y="4564845"/>
                <a:ext cx="1371600" cy="1371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p3d extrusionH="25400" contourW="635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723C8C2-85FB-2BE4-DD1C-951EFBB73D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615" y="4657714"/>
                <a:ext cx="1185862" cy="11858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18" name="Flowchart: Display 417">
                <a:extLst>
                  <a:ext uri="{FF2B5EF4-FFF2-40B4-BE49-F238E27FC236}">
                    <a16:creationId xmlns:a16="http://schemas.microsoft.com/office/drawing/2014/main" id="{398F199A-615D-4C3A-7FD9-8A150C9C1982}"/>
                  </a:ext>
                </a:extLst>
              </p:cNvPr>
              <p:cNvSpPr/>
              <p:nvPr/>
            </p:nvSpPr>
            <p:spPr>
              <a:xfrm>
                <a:off x="8039442" y="4935130"/>
                <a:ext cx="2286000" cy="685800"/>
              </a:xfrm>
              <a:prstGeom prst="flowChartDisplay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8B9382E0-5569-5595-0829-C372574FED78}"/>
                </a:ext>
              </a:extLst>
            </p:cNvPr>
            <p:cNvSpPr/>
            <p:nvPr/>
          </p:nvSpPr>
          <p:spPr>
            <a:xfrm>
              <a:off x="7577139" y="4667240"/>
              <a:ext cx="1071565" cy="10430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p3d extrusionH="254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150A9411-A85C-13BD-BB63-3D29424B6C24}"/>
              </a:ext>
            </a:extLst>
          </p:cNvPr>
          <p:cNvGrpSpPr>
            <a:grpSpLocks noChangeAspect="1"/>
          </p:cNvGrpSpPr>
          <p:nvPr/>
        </p:nvGrpSpPr>
        <p:grpSpPr>
          <a:xfrm>
            <a:off x="7230279" y="3300163"/>
            <a:ext cx="172909" cy="72104"/>
            <a:chOff x="7401241" y="4564845"/>
            <a:chExt cx="2924201" cy="1371600"/>
          </a:xfrm>
          <a:scene3d>
            <a:camera prst="isometricOffAxis2Left"/>
            <a:lightRig rig="threePt" dir="t"/>
          </a:scene3d>
        </p:grpSpPr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92FFB398-86D4-2171-1D26-181C095F8186}"/>
                </a:ext>
              </a:extLst>
            </p:cNvPr>
            <p:cNvGrpSpPr/>
            <p:nvPr/>
          </p:nvGrpSpPr>
          <p:grpSpPr>
            <a:xfrm>
              <a:off x="7401241" y="4564845"/>
              <a:ext cx="2924201" cy="1371600"/>
              <a:chOff x="7401241" y="4564845"/>
              <a:chExt cx="2924201" cy="1371600"/>
            </a:xfrm>
          </p:grpSpPr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32643117-AC42-6791-9D81-233741B66FAF}"/>
                  </a:ext>
                </a:extLst>
              </p:cNvPr>
              <p:cNvSpPr/>
              <p:nvPr/>
            </p:nvSpPr>
            <p:spPr>
              <a:xfrm>
                <a:off x="7401241" y="4564845"/>
                <a:ext cx="1371600" cy="1371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p3d extrusionH="25400" contourW="635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8CA647EF-6174-82B6-AAFD-5CDA7F1D7A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615" y="4657714"/>
                <a:ext cx="1185862" cy="11858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24" name="Flowchart: Display 423">
                <a:extLst>
                  <a:ext uri="{FF2B5EF4-FFF2-40B4-BE49-F238E27FC236}">
                    <a16:creationId xmlns:a16="http://schemas.microsoft.com/office/drawing/2014/main" id="{29A161E4-6C7B-5E73-6C6D-7FE31BA0B12D}"/>
                  </a:ext>
                </a:extLst>
              </p:cNvPr>
              <p:cNvSpPr/>
              <p:nvPr/>
            </p:nvSpPr>
            <p:spPr>
              <a:xfrm>
                <a:off x="8039442" y="4935130"/>
                <a:ext cx="2286000" cy="685800"/>
              </a:xfrm>
              <a:prstGeom prst="flowChartDisplay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C0E533C8-68B1-2663-7072-FA807998F77E}"/>
                </a:ext>
              </a:extLst>
            </p:cNvPr>
            <p:cNvSpPr/>
            <p:nvPr/>
          </p:nvSpPr>
          <p:spPr>
            <a:xfrm>
              <a:off x="7577139" y="4667240"/>
              <a:ext cx="1071565" cy="10430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p3d extrusionH="254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D7AF3D47-DF41-D123-5DD7-DE1537291DE1}"/>
              </a:ext>
            </a:extLst>
          </p:cNvPr>
          <p:cNvGrpSpPr>
            <a:grpSpLocks noChangeAspect="1"/>
          </p:cNvGrpSpPr>
          <p:nvPr/>
        </p:nvGrpSpPr>
        <p:grpSpPr>
          <a:xfrm>
            <a:off x="2854136" y="2103570"/>
            <a:ext cx="172909" cy="72104"/>
            <a:chOff x="7401241" y="4564845"/>
            <a:chExt cx="2924201" cy="1371600"/>
          </a:xfrm>
          <a:scene3d>
            <a:camera prst="isometricOffAxis2Left"/>
            <a:lightRig rig="threePt" dir="t"/>
          </a:scene3d>
        </p:grpSpPr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914070DE-8B2A-B1BF-F938-46376D3A6D58}"/>
                </a:ext>
              </a:extLst>
            </p:cNvPr>
            <p:cNvGrpSpPr/>
            <p:nvPr/>
          </p:nvGrpSpPr>
          <p:grpSpPr>
            <a:xfrm>
              <a:off x="7401241" y="4564845"/>
              <a:ext cx="2924201" cy="1371600"/>
              <a:chOff x="7401241" y="4564845"/>
              <a:chExt cx="2924201" cy="1371600"/>
            </a:xfrm>
          </p:grpSpPr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CA3F1401-435E-A124-336A-2CC2CF333CBF}"/>
                  </a:ext>
                </a:extLst>
              </p:cNvPr>
              <p:cNvSpPr/>
              <p:nvPr/>
            </p:nvSpPr>
            <p:spPr>
              <a:xfrm>
                <a:off x="7401241" y="4564845"/>
                <a:ext cx="1371600" cy="1371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p3d extrusionH="25400" contourW="635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03F53AB6-669E-3A60-6C89-51150EDF54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615" y="4657714"/>
                <a:ext cx="1185862" cy="11858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30" name="Flowchart: Display 429">
                <a:extLst>
                  <a:ext uri="{FF2B5EF4-FFF2-40B4-BE49-F238E27FC236}">
                    <a16:creationId xmlns:a16="http://schemas.microsoft.com/office/drawing/2014/main" id="{7843EB5C-69D1-8D68-11CE-315488C1E291}"/>
                  </a:ext>
                </a:extLst>
              </p:cNvPr>
              <p:cNvSpPr/>
              <p:nvPr/>
            </p:nvSpPr>
            <p:spPr>
              <a:xfrm>
                <a:off x="8039442" y="4935130"/>
                <a:ext cx="2286000" cy="685800"/>
              </a:xfrm>
              <a:prstGeom prst="flowChartDisplay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F8B5C087-FAEE-0149-E1D8-06A60D4EFAE7}"/>
                </a:ext>
              </a:extLst>
            </p:cNvPr>
            <p:cNvSpPr/>
            <p:nvPr/>
          </p:nvSpPr>
          <p:spPr>
            <a:xfrm>
              <a:off x="7577139" y="4667240"/>
              <a:ext cx="1071565" cy="10430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p3d extrusionH="254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814C3C19-A6F3-FB99-2EAD-23465DE09A77}"/>
              </a:ext>
            </a:extLst>
          </p:cNvPr>
          <p:cNvGrpSpPr>
            <a:grpSpLocks noChangeAspect="1"/>
          </p:cNvGrpSpPr>
          <p:nvPr/>
        </p:nvGrpSpPr>
        <p:grpSpPr>
          <a:xfrm>
            <a:off x="2854136" y="2295612"/>
            <a:ext cx="172909" cy="72104"/>
            <a:chOff x="7401241" y="4564845"/>
            <a:chExt cx="2924201" cy="1371600"/>
          </a:xfrm>
          <a:scene3d>
            <a:camera prst="isometricOffAxis2Left"/>
            <a:lightRig rig="threePt" dir="t"/>
          </a:scene3d>
        </p:grpSpPr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6AF6149-044A-6F0F-659E-1AAB25256086}"/>
                </a:ext>
              </a:extLst>
            </p:cNvPr>
            <p:cNvGrpSpPr/>
            <p:nvPr/>
          </p:nvGrpSpPr>
          <p:grpSpPr>
            <a:xfrm>
              <a:off x="7401241" y="4564845"/>
              <a:ext cx="2924201" cy="1371600"/>
              <a:chOff x="7401241" y="4564845"/>
              <a:chExt cx="2924201" cy="1371600"/>
            </a:xfrm>
          </p:grpSpPr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AA493ED3-5D2F-19E3-915F-38D25D7232B2}"/>
                  </a:ext>
                </a:extLst>
              </p:cNvPr>
              <p:cNvSpPr/>
              <p:nvPr/>
            </p:nvSpPr>
            <p:spPr>
              <a:xfrm>
                <a:off x="7401241" y="4564845"/>
                <a:ext cx="1371600" cy="1371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p3d extrusionH="25400" contourW="635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F1BEAF8D-60B7-FFF4-231C-257A17DF80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615" y="4657714"/>
                <a:ext cx="1185862" cy="11858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36" name="Flowchart: Display 435">
                <a:extLst>
                  <a:ext uri="{FF2B5EF4-FFF2-40B4-BE49-F238E27FC236}">
                    <a16:creationId xmlns:a16="http://schemas.microsoft.com/office/drawing/2014/main" id="{51AA91C9-A154-9A2E-C32E-D69DBE07BCED}"/>
                  </a:ext>
                </a:extLst>
              </p:cNvPr>
              <p:cNvSpPr/>
              <p:nvPr/>
            </p:nvSpPr>
            <p:spPr>
              <a:xfrm>
                <a:off x="8039442" y="4935130"/>
                <a:ext cx="2286000" cy="685800"/>
              </a:xfrm>
              <a:prstGeom prst="flowChartDisplay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321ECF86-E715-E83F-C8D8-26546F503F19}"/>
                </a:ext>
              </a:extLst>
            </p:cNvPr>
            <p:cNvSpPr/>
            <p:nvPr/>
          </p:nvSpPr>
          <p:spPr>
            <a:xfrm>
              <a:off x="7577139" y="4667240"/>
              <a:ext cx="1071565" cy="10430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p3d extrusionH="254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6973B668-E5A9-150A-690D-031ADF410136}"/>
              </a:ext>
            </a:extLst>
          </p:cNvPr>
          <p:cNvGrpSpPr>
            <a:grpSpLocks noChangeAspect="1"/>
          </p:cNvGrpSpPr>
          <p:nvPr/>
        </p:nvGrpSpPr>
        <p:grpSpPr>
          <a:xfrm>
            <a:off x="2854136" y="2487654"/>
            <a:ext cx="172909" cy="72104"/>
            <a:chOff x="7401241" y="4564845"/>
            <a:chExt cx="2924201" cy="1371600"/>
          </a:xfrm>
          <a:scene3d>
            <a:camera prst="isometricOffAxis2Left"/>
            <a:lightRig rig="threePt" dir="t"/>
          </a:scene3d>
        </p:grpSpPr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14FA362F-F40F-BD88-350B-E4846A50A6B0}"/>
                </a:ext>
              </a:extLst>
            </p:cNvPr>
            <p:cNvGrpSpPr/>
            <p:nvPr/>
          </p:nvGrpSpPr>
          <p:grpSpPr>
            <a:xfrm>
              <a:off x="7401241" y="4564845"/>
              <a:ext cx="2924201" cy="1371600"/>
              <a:chOff x="7401241" y="4564845"/>
              <a:chExt cx="2924201" cy="1371600"/>
            </a:xfrm>
          </p:grpSpPr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21CD46C6-01D5-1299-96D7-A7320447BD7B}"/>
                  </a:ext>
                </a:extLst>
              </p:cNvPr>
              <p:cNvSpPr/>
              <p:nvPr/>
            </p:nvSpPr>
            <p:spPr>
              <a:xfrm>
                <a:off x="7401241" y="4564845"/>
                <a:ext cx="1371600" cy="1371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p3d extrusionH="25400" contourW="635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BA54C057-7F11-710C-7DBE-D2F7BEFFF0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615" y="4657714"/>
                <a:ext cx="1185862" cy="11858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42" name="Flowchart: Display 441">
                <a:extLst>
                  <a:ext uri="{FF2B5EF4-FFF2-40B4-BE49-F238E27FC236}">
                    <a16:creationId xmlns:a16="http://schemas.microsoft.com/office/drawing/2014/main" id="{EF043BC5-24EB-C873-5CC5-44C399C71842}"/>
                  </a:ext>
                </a:extLst>
              </p:cNvPr>
              <p:cNvSpPr/>
              <p:nvPr/>
            </p:nvSpPr>
            <p:spPr>
              <a:xfrm>
                <a:off x="8039442" y="4935130"/>
                <a:ext cx="2286000" cy="685800"/>
              </a:xfrm>
              <a:prstGeom prst="flowChartDisplay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E2492839-E326-6081-27F9-B5AF60512491}"/>
                </a:ext>
              </a:extLst>
            </p:cNvPr>
            <p:cNvSpPr/>
            <p:nvPr/>
          </p:nvSpPr>
          <p:spPr>
            <a:xfrm>
              <a:off x="7577139" y="4667240"/>
              <a:ext cx="1071565" cy="10430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p3d extrusionH="254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4D7D6A54-46EE-05C6-CD3C-3B1F242270BE}"/>
              </a:ext>
            </a:extLst>
          </p:cNvPr>
          <p:cNvGrpSpPr>
            <a:grpSpLocks noChangeAspect="1"/>
          </p:cNvGrpSpPr>
          <p:nvPr/>
        </p:nvGrpSpPr>
        <p:grpSpPr>
          <a:xfrm>
            <a:off x="2854136" y="2679695"/>
            <a:ext cx="172909" cy="72104"/>
            <a:chOff x="7401241" y="4564845"/>
            <a:chExt cx="2924201" cy="1371600"/>
          </a:xfrm>
          <a:scene3d>
            <a:camera prst="isometricOffAxis2Left"/>
            <a:lightRig rig="threePt" dir="t"/>
          </a:scene3d>
        </p:grpSpPr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id="{9EC2B048-620B-AA6E-9C8D-C2DD9E2723B2}"/>
                </a:ext>
              </a:extLst>
            </p:cNvPr>
            <p:cNvGrpSpPr/>
            <p:nvPr/>
          </p:nvGrpSpPr>
          <p:grpSpPr>
            <a:xfrm>
              <a:off x="7401241" y="4564845"/>
              <a:ext cx="2924201" cy="1371600"/>
              <a:chOff x="7401241" y="4564845"/>
              <a:chExt cx="2924201" cy="1371600"/>
            </a:xfrm>
          </p:grpSpPr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4DE62BD2-579F-9A9E-D266-5F66443C0C5E}"/>
                  </a:ext>
                </a:extLst>
              </p:cNvPr>
              <p:cNvSpPr/>
              <p:nvPr/>
            </p:nvSpPr>
            <p:spPr>
              <a:xfrm>
                <a:off x="7401241" y="4564845"/>
                <a:ext cx="1371600" cy="13716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p3d extrusionH="25400" contourW="635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19D2C11F-5BB4-6FE8-3C35-052CA768F1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615" y="4657714"/>
                <a:ext cx="1185862" cy="118586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48" name="Flowchart: Display 447">
                <a:extLst>
                  <a:ext uri="{FF2B5EF4-FFF2-40B4-BE49-F238E27FC236}">
                    <a16:creationId xmlns:a16="http://schemas.microsoft.com/office/drawing/2014/main" id="{A3BF4281-C6A2-02F7-5785-D0DB447AAFF9}"/>
                  </a:ext>
                </a:extLst>
              </p:cNvPr>
              <p:cNvSpPr/>
              <p:nvPr/>
            </p:nvSpPr>
            <p:spPr>
              <a:xfrm>
                <a:off x="8039442" y="4935130"/>
                <a:ext cx="2286000" cy="685800"/>
              </a:xfrm>
              <a:prstGeom prst="flowChartDisplay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p3d extrusionH="25400">
                <a:bevelT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72A1F4D6-421C-5DEA-7F3B-1A7BB7C744A4}"/>
                </a:ext>
              </a:extLst>
            </p:cNvPr>
            <p:cNvSpPr/>
            <p:nvPr/>
          </p:nvSpPr>
          <p:spPr>
            <a:xfrm>
              <a:off x="7577139" y="4667240"/>
              <a:ext cx="1071565" cy="10430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p3d extrusionH="254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BA8202FB-BF80-5F43-2893-4FBE889D4151}"/>
              </a:ext>
            </a:extLst>
          </p:cNvPr>
          <p:cNvGrpSpPr/>
          <p:nvPr/>
        </p:nvGrpSpPr>
        <p:grpSpPr>
          <a:xfrm>
            <a:off x="4696533" y="2370116"/>
            <a:ext cx="200038" cy="74472"/>
            <a:chOff x="5067929" y="1251643"/>
            <a:chExt cx="236864" cy="94443"/>
          </a:xfrm>
        </p:grpSpPr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1124D921-CB6B-40F1-B0A3-F80C1533DD15}"/>
                </a:ext>
              </a:extLst>
            </p:cNvPr>
            <p:cNvGrpSpPr/>
            <p:nvPr/>
          </p:nvGrpSpPr>
          <p:grpSpPr>
            <a:xfrm>
              <a:off x="5067929" y="1251643"/>
              <a:ext cx="236864" cy="87510"/>
              <a:chOff x="4123869" y="2854855"/>
              <a:chExt cx="236864" cy="87510"/>
            </a:xfrm>
            <a:scene3d>
              <a:camera prst="isometricOffAxis2Left"/>
              <a:lightRig rig="threePt" dir="t"/>
            </a:scene3d>
          </p:grpSpPr>
          <p:sp>
            <p:nvSpPr>
              <p:cNvPr id="452" name="Rectangle: Rounded Corners 451">
                <a:extLst>
                  <a:ext uri="{FF2B5EF4-FFF2-40B4-BE49-F238E27FC236}">
                    <a16:creationId xmlns:a16="http://schemas.microsoft.com/office/drawing/2014/main" id="{4B47D7E5-34DF-744F-4E7C-5DAE41F049B7}"/>
                  </a:ext>
                </a:extLst>
              </p:cNvPr>
              <p:cNvSpPr/>
              <p:nvPr/>
            </p:nvSpPr>
            <p:spPr>
              <a:xfrm rot="16200000">
                <a:off x="4198546" y="2780178"/>
                <a:ext cx="87510" cy="2368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p3d extrusionH="12700">
                <a:bevelT w="25400" h="254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84D51620-9EC5-2D01-C8EC-09F44D460FA6}"/>
                  </a:ext>
                </a:extLst>
              </p:cNvPr>
              <p:cNvGrpSpPr/>
              <p:nvPr/>
            </p:nvGrpSpPr>
            <p:grpSpPr>
              <a:xfrm rot="16200000">
                <a:off x="4215457" y="2796285"/>
                <a:ext cx="51792" cy="204650"/>
                <a:chOff x="6588918" y="464344"/>
                <a:chExt cx="77914" cy="271461"/>
              </a:xfrm>
            </p:grpSpPr>
            <p:sp>
              <p:nvSpPr>
                <p:cNvPr id="454" name="Rectangle: Rounded Corners 453">
                  <a:extLst>
                    <a:ext uri="{FF2B5EF4-FFF2-40B4-BE49-F238E27FC236}">
                      <a16:creationId xmlns:a16="http://schemas.microsoft.com/office/drawing/2014/main" id="{CA2D35C9-6393-34B8-BB9E-9ACDE71E9DDB}"/>
                    </a:ext>
                  </a:extLst>
                </p:cNvPr>
                <p:cNvSpPr/>
                <p:nvPr/>
              </p:nvSpPr>
              <p:spPr>
                <a:xfrm>
                  <a:off x="6588919" y="464344"/>
                  <a:ext cx="77913" cy="173831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55" name="Rectangle: Rounded Corners 454">
                  <a:extLst>
                    <a:ext uri="{FF2B5EF4-FFF2-40B4-BE49-F238E27FC236}">
                      <a16:creationId xmlns:a16="http://schemas.microsoft.com/office/drawing/2014/main" id="{B53BB0F1-81D0-47BA-C40C-E7F372A83549}"/>
                    </a:ext>
                  </a:extLst>
                </p:cNvPr>
                <p:cNvSpPr/>
                <p:nvPr/>
              </p:nvSpPr>
              <p:spPr>
                <a:xfrm>
                  <a:off x="6588918" y="638175"/>
                  <a:ext cx="77913" cy="9763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56" name="Rectangle 455">
                  <a:extLst>
                    <a:ext uri="{FF2B5EF4-FFF2-40B4-BE49-F238E27FC236}">
                      <a16:creationId xmlns:a16="http://schemas.microsoft.com/office/drawing/2014/main" id="{D6682195-3A63-F169-5732-8E8695A85F4C}"/>
                    </a:ext>
                  </a:extLst>
                </p:cNvPr>
                <p:cNvSpPr/>
                <p:nvPr/>
              </p:nvSpPr>
              <p:spPr>
                <a:xfrm>
                  <a:off x="6588918" y="616744"/>
                  <a:ext cx="77913" cy="27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03962EA7-B54D-3398-63F5-2A988FD61C50}"/>
                </a:ext>
              </a:extLst>
            </p:cNvPr>
            <p:cNvSpPr/>
            <p:nvPr/>
          </p:nvSpPr>
          <p:spPr>
            <a:xfrm>
              <a:off x="5174633" y="1291222"/>
              <a:ext cx="18288" cy="548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635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C3337E80-6A49-29CB-2A2D-B6186D87564B}"/>
              </a:ext>
            </a:extLst>
          </p:cNvPr>
          <p:cNvGrpSpPr/>
          <p:nvPr/>
        </p:nvGrpSpPr>
        <p:grpSpPr>
          <a:xfrm>
            <a:off x="4696533" y="2559908"/>
            <a:ext cx="200038" cy="74472"/>
            <a:chOff x="5067929" y="1251643"/>
            <a:chExt cx="236864" cy="94443"/>
          </a:xfrm>
        </p:grpSpPr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7B5CDE90-AB59-1A53-E4E5-85C10EE178B2}"/>
                </a:ext>
              </a:extLst>
            </p:cNvPr>
            <p:cNvGrpSpPr/>
            <p:nvPr/>
          </p:nvGrpSpPr>
          <p:grpSpPr>
            <a:xfrm>
              <a:off x="5067929" y="1251643"/>
              <a:ext cx="236864" cy="87510"/>
              <a:chOff x="4123869" y="2854855"/>
              <a:chExt cx="236864" cy="87510"/>
            </a:xfrm>
            <a:scene3d>
              <a:camera prst="isometricOffAxis2Left"/>
              <a:lightRig rig="threePt" dir="t"/>
            </a:scene3d>
          </p:grpSpPr>
          <p:sp>
            <p:nvSpPr>
              <p:cNvPr id="460" name="Rectangle: Rounded Corners 459">
                <a:extLst>
                  <a:ext uri="{FF2B5EF4-FFF2-40B4-BE49-F238E27FC236}">
                    <a16:creationId xmlns:a16="http://schemas.microsoft.com/office/drawing/2014/main" id="{ED7E8130-5252-0005-C59F-801732917764}"/>
                  </a:ext>
                </a:extLst>
              </p:cNvPr>
              <p:cNvSpPr/>
              <p:nvPr/>
            </p:nvSpPr>
            <p:spPr>
              <a:xfrm rot="16200000">
                <a:off x="4198546" y="2780178"/>
                <a:ext cx="87510" cy="2368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p3d extrusionH="12700">
                <a:bevelT w="25400" h="254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61" name="Group 460">
                <a:extLst>
                  <a:ext uri="{FF2B5EF4-FFF2-40B4-BE49-F238E27FC236}">
                    <a16:creationId xmlns:a16="http://schemas.microsoft.com/office/drawing/2014/main" id="{A078B278-6BFA-6AB8-F88B-0C6F48D240B0}"/>
                  </a:ext>
                </a:extLst>
              </p:cNvPr>
              <p:cNvGrpSpPr/>
              <p:nvPr/>
            </p:nvGrpSpPr>
            <p:grpSpPr>
              <a:xfrm rot="16200000">
                <a:off x="4215457" y="2796285"/>
                <a:ext cx="51792" cy="204650"/>
                <a:chOff x="6588918" y="464344"/>
                <a:chExt cx="77914" cy="271461"/>
              </a:xfrm>
            </p:grpSpPr>
            <p:sp>
              <p:nvSpPr>
                <p:cNvPr id="462" name="Rectangle: Rounded Corners 461">
                  <a:extLst>
                    <a:ext uri="{FF2B5EF4-FFF2-40B4-BE49-F238E27FC236}">
                      <a16:creationId xmlns:a16="http://schemas.microsoft.com/office/drawing/2014/main" id="{9E91B33B-570A-7A1C-925E-89D0E80A56C9}"/>
                    </a:ext>
                  </a:extLst>
                </p:cNvPr>
                <p:cNvSpPr/>
                <p:nvPr/>
              </p:nvSpPr>
              <p:spPr>
                <a:xfrm>
                  <a:off x="6588919" y="464344"/>
                  <a:ext cx="77913" cy="173831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63" name="Rectangle: Rounded Corners 462">
                  <a:extLst>
                    <a:ext uri="{FF2B5EF4-FFF2-40B4-BE49-F238E27FC236}">
                      <a16:creationId xmlns:a16="http://schemas.microsoft.com/office/drawing/2014/main" id="{A8F9A851-82FD-95D8-7543-A53304D04281}"/>
                    </a:ext>
                  </a:extLst>
                </p:cNvPr>
                <p:cNvSpPr/>
                <p:nvPr/>
              </p:nvSpPr>
              <p:spPr>
                <a:xfrm>
                  <a:off x="6588918" y="638175"/>
                  <a:ext cx="77913" cy="9763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64" name="Rectangle 463">
                  <a:extLst>
                    <a:ext uri="{FF2B5EF4-FFF2-40B4-BE49-F238E27FC236}">
                      <a16:creationId xmlns:a16="http://schemas.microsoft.com/office/drawing/2014/main" id="{B2D247C5-963A-E7F0-6F08-2F20644F85DF}"/>
                    </a:ext>
                  </a:extLst>
                </p:cNvPr>
                <p:cNvSpPr/>
                <p:nvPr/>
              </p:nvSpPr>
              <p:spPr>
                <a:xfrm>
                  <a:off x="6588918" y="616744"/>
                  <a:ext cx="77913" cy="27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0FFC7FE8-1B46-C9F1-366D-C68C34429A00}"/>
                </a:ext>
              </a:extLst>
            </p:cNvPr>
            <p:cNvSpPr/>
            <p:nvPr/>
          </p:nvSpPr>
          <p:spPr>
            <a:xfrm>
              <a:off x="5174633" y="1291222"/>
              <a:ext cx="18288" cy="548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635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502B8E43-54B1-EDCF-AEBF-3C8160DCA4FB}"/>
              </a:ext>
            </a:extLst>
          </p:cNvPr>
          <p:cNvGrpSpPr/>
          <p:nvPr/>
        </p:nvGrpSpPr>
        <p:grpSpPr>
          <a:xfrm>
            <a:off x="4696533" y="2749700"/>
            <a:ext cx="200038" cy="74472"/>
            <a:chOff x="5067929" y="1251643"/>
            <a:chExt cx="236864" cy="94443"/>
          </a:xfrm>
        </p:grpSpPr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4EBB3D0C-4721-1DBA-701E-DB918350FDA5}"/>
                </a:ext>
              </a:extLst>
            </p:cNvPr>
            <p:cNvGrpSpPr/>
            <p:nvPr/>
          </p:nvGrpSpPr>
          <p:grpSpPr>
            <a:xfrm>
              <a:off x="5067929" y="1251643"/>
              <a:ext cx="236864" cy="87510"/>
              <a:chOff x="4123869" y="2854855"/>
              <a:chExt cx="236864" cy="87510"/>
            </a:xfrm>
            <a:scene3d>
              <a:camera prst="isometricOffAxis2Left"/>
              <a:lightRig rig="threePt" dir="t"/>
            </a:scene3d>
          </p:grpSpPr>
          <p:sp>
            <p:nvSpPr>
              <p:cNvPr id="468" name="Rectangle: Rounded Corners 467">
                <a:extLst>
                  <a:ext uri="{FF2B5EF4-FFF2-40B4-BE49-F238E27FC236}">
                    <a16:creationId xmlns:a16="http://schemas.microsoft.com/office/drawing/2014/main" id="{941E98FE-8AC9-06C3-2E92-F667B314E141}"/>
                  </a:ext>
                </a:extLst>
              </p:cNvPr>
              <p:cNvSpPr/>
              <p:nvPr/>
            </p:nvSpPr>
            <p:spPr>
              <a:xfrm rot="16200000">
                <a:off x="4198546" y="2780178"/>
                <a:ext cx="87510" cy="2368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p3d extrusionH="12700">
                <a:bevelT w="25400" h="254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69" name="Group 468">
                <a:extLst>
                  <a:ext uri="{FF2B5EF4-FFF2-40B4-BE49-F238E27FC236}">
                    <a16:creationId xmlns:a16="http://schemas.microsoft.com/office/drawing/2014/main" id="{D23CBDF5-F3F5-78C2-A5DF-9168C8ECDF44}"/>
                  </a:ext>
                </a:extLst>
              </p:cNvPr>
              <p:cNvGrpSpPr/>
              <p:nvPr/>
            </p:nvGrpSpPr>
            <p:grpSpPr>
              <a:xfrm rot="16200000">
                <a:off x="4215457" y="2796285"/>
                <a:ext cx="51792" cy="204650"/>
                <a:chOff x="6588918" y="464344"/>
                <a:chExt cx="77914" cy="271461"/>
              </a:xfrm>
            </p:grpSpPr>
            <p:sp>
              <p:nvSpPr>
                <p:cNvPr id="470" name="Rectangle: Rounded Corners 469">
                  <a:extLst>
                    <a:ext uri="{FF2B5EF4-FFF2-40B4-BE49-F238E27FC236}">
                      <a16:creationId xmlns:a16="http://schemas.microsoft.com/office/drawing/2014/main" id="{5AF4ABEC-9D09-8A77-D413-4B1B51FB658C}"/>
                    </a:ext>
                  </a:extLst>
                </p:cNvPr>
                <p:cNvSpPr/>
                <p:nvPr/>
              </p:nvSpPr>
              <p:spPr>
                <a:xfrm>
                  <a:off x="6588919" y="464344"/>
                  <a:ext cx="77913" cy="173831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1" name="Rectangle: Rounded Corners 470">
                  <a:extLst>
                    <a:ext uri="{FF2B5EF4-FFF2-40B4-BE49-F238E27FC236}">
                      <a16:creationId xmlns:a16="http://schemas.microsoft.com/office/drawing/2014/main" id="{0EA505CE-141D-74C5-9B9B-1951E25DF89C}"/>
                    </a:ext>
                  </a:extLst>
                </p:cNvPr>
                <p:cNvSpPr/>
                <p:nvPr/>
              </p:nvSpPr>
              <p:spPr>
                <a:xfrm>
                  <a:off x="6588918" y="638175"/>
                  <a:ext cx="77913" cy="9763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2" name="Rectangle 471">
                  <a:extLst>
                    <a:ext uri="{FF2B5EF4-FFF2-40B4-BE49-F238E27FC236}">
                      <a16:creationId xmlns:a16="http://schemas.microsoft.com/office/drawing/2014/main" id="{9C4E5600-452E-C7ED-D934-F2F3B419BE52}"/>
                    </a:ext>
                  </a:extLst>
                </p:cNvPr>
                <p:cNvSpPr/>
                <p:nvPr/>
              </p:nvSpPr>
              <p:spPr>
                <a:xfrm>
                  <a:off x="6588918" y="616744"/>
                  <a:ext cx="77913" cy="27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D0924517-AEDB-8836-0607-3509D5D93440}"/>
                </a:ext>
              </a:extLst>
            </p:cNvPr>
            <p:cNvSpPr/>
            <p:nvPr/>
          </p:nvSpPr>
          <p:spPr>
            <a:xfrm>
              <a:off x="5174633" y="1291222"/>
              <a:ext cx="18288" cy="548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635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24621E6B-604D-962A-3862-AA1DF2AB9AAF}"/>
              </a:ext>
            </a:extLst>
          </p:cNvPr>
          <p:cNvGrpSpPr/>
          <p:nvPr/>
        </p:nvGrpSpPr>
        <p:grpSpPr>
          <a:xfrm>
            <a:off x="4696533" y="2939491"/>
            <a:ext cx="200038" cy="74472"/>
            <a:chOff x="5067929" y="1251643"/>
            <a:chExt cx="236864" cy="94443"/>
          </a:xfrm>
        </p:grpSpPr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872D3925-0169-D0B6-7896-2B4D9F329C24}"/>
                </a:ext>
              </a:extLst>
            </p:cNvPr>
            <p:cNvGrpSpPr/>
            <p:nvPr/>
          </p:nvGrpSpPr>
          <p:grpSpPr>
            <a:xfrm>
              <a:off x="5067929" y="1251643"/>
              <a:ext cx="236864" cy="87510"/>
              <a:chOff x="4123869" y="2854855"/>
              <a:chExt cx="236864" cy="87510"/>
            </a:xfrm>
            <a:scene3d>
              <a:camera prst="isometricOffAxis2Left"/>
              <a:lightRig rig="threePt" dir="t"/>
            </a:scene3d>
          </p:grpSpPr>
          <p:sp>
            <p:nvSpPr>
              <p:cNvPr id="476" name="Rectangle: Rounded Corners 475">
                <a:extLst>
                  <a:ext uri="{FF2B5EF4-FFF2-40B4-BE49-F238E27FC236}">
                    <a16:creationId xmlns:a16="http://schemas.microsoft.com/office/drawing/2014/main" id="{726F67C5-F0CE-112D-7BB4-C0B684F1276B}"/>
                  </a:ext>
                </a:extLst>
              </p:cNvPr>
              <p:cNvSpPr/>
              <p:nvPr/>
            </p:nvSpPr>
            <p:spPr>
              <a:xfrm rot="16200000">
                <a:off x="4198546" y="2780178"/>
                <a:ext cx="87510" cy="2368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p3d extrusionH="12700">
                <a:bevelT w="25400" h="254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EF33E1EA-58D8-C5F7-3EE8-6B60F8615EBC}"/>
                  </a:ext>
                </a:extLst>
              </p:cNvPr>
              <p:cNvGrpSpPr/>
              <p:nvPr/>
            </p:nvGrpSpPr>
            <p:grpSpPr>
              <a:xfrm rot="16200000">
                <a:off x="4215457" y="2796285"/>
                <a:ext cx="51792" cy="204650"/>
                <a:chOff x="6588918" y="464344"/>
                <a:chExt cx="77914" cy="271461"/>
              </a:xfrm>
            </p:grpSpPr>
            <p:sp>
              <p:nvSpPr>
                <p:cNvPr id="478" name="Rectangle: Rounded Corners 477">
                  <a:extLst>
                    <a:ext uri="{FF2B5EF4-FFF2-40B4-BE49-F238E27FC236}">
                      <a16:creationId xmlns:a16="http://schemas.microsoft.com/office/drawing/2014/main" id="{DADDB29F-906B-98A4-4796-52CD7CB94FF2}"/>
                    </a:ext>
                  </a:extLst>
                </p:cNvPr>
                <p:cNvSpPr/>
                <p:nvPr/>
              </p:nvSpPr>
              <p:spPr>
                <a:xfrm>
                  <a:off x="6588919" y="464344"/>
                  <a:ext cx="77913" cy="173831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9" name="Rectangle: Rounded Corners 478">
                  <a:extLst>
                    <a:ext uri="{FF2B5EF4-FFF2-40B4-BE49-F238E27FC236}">
                      <a16:creationId xmlns:a16="http://schemas.microsoft.com/office/drawing/2014/main" id="{43900B97-2864-95F8-6EF8-2AAC2F561C39}"/>
                    </a:ext>
                  </a:extLst>
                </p:cNvPr>
                <p:cNvSpPr/>
                <p:nvPr/>
              </p:nvSpPr>
              <p:spPr>
                <a:xfrm>
                  <a:off x="6588918" y="638175"/>
                  <a:ext cx="77913" cy="9763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4ED219F1-7C40-CED7-0C22-14D4015FE9CB}"/>
                    </a:ext>
                  </a:extLst>
                </p:cNvPr>
                <p:cNvSpPr/>
                <p:nvPr/>
              </p:nvSpPr>
              <p:spPr>
                <a:xfrm>
                  <a:off x="6588918" y="616744"/>
                  <a:ext cx="77913" cy="27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8DBDDD05-2030-FAF2-FD46-4DAEFD5DC144}"/>
                </a:ext>
              </a:extLst>
            </p:cNvPr>
            <p:cNvSpPr/>
            <p:nvPr/>
          </p:nvSpPr>
          <p:spPr>
            <a:xfrm>
              <a:off x="5174633" y="1291222"/>
              <a:ext cx="18288" cy="548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635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7A9908BE-DFB1-467D-07C6-1A7DC0E6E754}"/>
              </a:ext>
            </a:extLst>
          </p:cNvPr>
          <p:cNvGrpSpPr/>
          <p:nvPr/>
        </p:nvGrpSpPr>
        <p:grpSpPr>
          <a:xfrm>
            <a:off x="4980955" y="2411851"/>
            <a:ext cx="200038" cy="72108"/>
            <a:chOff x="4557875" y="2417361"/>
            <a:chExt cx="236864" cy="91445"/>
          </a:xfrm>
        </p:grpSpPr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166F3506-2910-7B98-7760-C483D81B305E}"/>
                </a:ext>
              </a:extLst>
            </p:cNvPr>
            <p:cNvGrpSpPr/>
            <p:nvPr/>
          </p:nvGrpSpPr>
          <p:grpSpPr>
            <a:xfrm>
              <a:off x="4557875" y="2417361"/>
              <a:ext cx="236864" cy="87510"/>
              <a:chOff x="4557875" y="2417361"/>
              <a:chExt cx="236864" cy="87510"/>
            </a:xfrm>
            <a:scene3d>
              <a:camera prst="isometricOffAxis2Left"/>
              <a:lightRig rig="threePt" dir="t"/>
            </a:scene3d>
          </p:grpSpPr>
          <p:sp>
            <p:nvSpPr>
              <p:cNvPr id="484" name="Rectangle: Rounded Corners 483">
                <a:extLst>
                  <a:ext uri="{FF2B5EF4-FFF2-40B4-BE49-F238E27FC236}">
                    <a16:creationId xmlns:a16="http://schemas.microsoft.com/office/drawing/2014/main" id="{128F8C24-2C68-22D9-6636-9D87D9855F01}"/>
                  </a:ext>
                </a:extLst>
              </p:cNvPr>
              <p:cNvSpPr/>
              <p:nvPr/>
            </p:nvSpPr>
            <p:spPr>
              <a:xfrm rot="16200000">
                <a:off x="4632552" y="2342684"/>
                <a:ext cx="87510" cy="2368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p3d extrusionH="12700">
                <a:bevelT w="25400" h="254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85" name="Group 484">
                <a:extLst>
                  <a:ext uri="{FF2B5EF4-FFF2-40B4-BE49-F238E27FC236}">
                    <a16:creationId xmlns:a16="http://schemas.microsoft.com/office/drawing/2014/main" id="{0A248936-78B1-C1ED-9C75-A759AFCCBB40}"/>
                  </a:ext>
                </a:extLst>
              </p:cNvPr>
              <p:cNvGrpSpPr/>
              <p:nvPr/>
            </p:nvGrpSpPr>
            <p:grpSpPr>
              <a:xfrm rot="5400000">
                <a:off x="4650411" y="2358790"/>
                <a:ext cx="51792" cy="204650"/>
                <a:chOff x="6588918" y="464344"/>
                <a:chExt cx="77914" cy="271461"/>
              </a:xfrm>
            </p:grpSpPr>
            <p:sp>
              <p:nvSpPr>
                <p:cNvPr id="486" name="Rectangle: Rounded Corners 485">
                  <a:extLst>
                    <a:ext uri="{FF2B5EF4-FFF2-40B4-BE49-F238E27FC236}">
                      <a16:creationId xmlns:a16="http://schemas.microsoft.com/office/drawing/2014/main" id="{20C10AD4-1F59-0C4B-A9DC-0A598F77E5EC}"/>
                    </a:ext>
                  </a:extLst>
                </p:cNvPr>
                <p:cNvSpPr/>
                <p:nvPr/>
              </p:nvSpPr>
              <p:spPr>
                <a:xfrm>
                  <a:off x="6588919" y="464344"/>
                  <a:ext cx="77913" cy="173831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7" name="Rectangle: Rounded Corners 486">
                  <a:extLst>
                    <a:ext uri="{FF2B5EF4-FFF2-40B4-BE49-F238E27FC236}">
                      <a16:creationId xmlns:a16="http://schemas.microsoft.com/office/drawing/2014/main" id="{02B06822-ED60-B6F2-0A69-430D6D737627}"/>
                    </a:ext>
                  </a:extLst>
                </p:cNvPr>
                <p:cNvSpPr/>
                <p:nvPr/>
              </p:nvSpPr>
              <p:spPr>
                <a:xfrm>
                  <a:off x="6588918" y="638175"/>
                  <a:ext cx="77913" cy="9763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8" name="Rectangle 487">
                  <a:extLst>
                    <a:ext uri="{FF2B5EF4-FFF2-40B4-BE49-F238E27FC236}">
                      <a16:creationId xmlns:a16="http://schemas.microsoft.com/office/drawing/2014/main" id="{9362F61D-A3AB-953F-7F46-0C0195DD664B}"/>
                    </a:ext>
                  </a:extLst>
                </p:cNvPr>
                <p:cNvSpPr/>
                <p:nvPr/>
              </p:nvSpPr>
              <p:spPr>
                <a:xfrm>
                  <a:off x="6588918" y="616744"/>
                  <a:ext cx="77913" cy="27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DCD78448-4B6E-4E0C-A870-3C7162DBCB0E}"/>
                </a:ext>
              </a:extLst>
            </p:cNvPr>
            <p:cNvSpPr/>
            <p:nvPr/>
          </p:nvSpPr>
          <p:spPr>
            <a:xfrm>
              <a:off x="4627698" y="2453942"/>
              <a:ext cx="18288" cy="548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635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DA538AF0-AB62-0496-694D-AD7D1DE91E1E}"/>
              </a:ext>
            </a:extLst>
          </p:cNvPr>
          <p:cNvGrpSpPr/>
          <p:nvPr/>
        </p:nvGrpSpPr>
        <p:grpSpPr>
          <a:xfrm>
            <a:off x="4980955" y="2601525"/>
            <a:ext cx="200038" cy="72108"/>
            <a:chOff x="4557875" y="2417361"/>
            <a:chExt cx="236864" cy="91445"/>
          </a:xfrm>
        </p:grpSpPr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7A5D3D92-708A-AA2E-0D84-C8DFB2EC3993}"/>
                </a:ext>
              </a:extLst>
            </p:cNvPr>
            <p:cNvGrpSpPr/>
            <p:nvPr/>
          </p:nvGrpSpPr>
          <p:grpSpPr>
            <a:xfrm>
              <a:off x="4557875" y="2417361"/>
              <a:ext cx="236864" cy="87510"/>
              <a:chOff x="4557875" y="2417361"/>
              <a:chExt cx="236864" cy="87510"/>
            </a:xfrm>
            <a:scene3d>
              <a:camera prst="isometricOffAxis2Left"/>
              <a:lightRig rig="threePt" dir="t"/>
            </a:scene3d>
          </p:grpSpPr>
          <p:sp>
            <p:nvSpPr>
              <p:cNvPr id="492" name="Rectangle: Rounded Corners 491">
                <a:extLst>
                  <a:ext uri="{FF2B5EF4-FFF2-40B4-BE49-F238E27FC236}">
                    <a16:creationId xmlns:a16="http://schemas.microsoft.com/office/drawing/2014/main" id="{0E2FFCC4-F5B7-544B-1F6D-D05C382FD434}"/>
                  </a:ext>
                </a:extLst>
              </p:cNvPr>
              <p:cNvSpPr/>
              <p:nvPr/>
            </p:nvSpPr>
            <p:spPr>
              <a:xfrm rot="16200000">
                <a:off x="4632552" y="2342684"/>
                <a:ext cx="87510" cy="2368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p3d extrusionH="12700">
                <a:bevelT w="25400" h="254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4A533F7A-35BF-D6A8-47C0-B7A937876B58}"/>
                  </a:ext>
                </a:extLst>
              </p:cNvPr>
              <p:cNvGrpSpPr/>
              <p:nvPr/>
            </p:nvGrpSpPr>
            <p:grpSpPr>
              <a:xfrm rot="5400000">
                <a:off x="4650411" y="2358790"/>
                <a:ext cx="51792" cy="204650"/>
                <a:chOff x="6588918" y="464344"/>
                <a:chExt cx="77914" cy="271461"/>
              </a:xfrm>
            </p:grpSpPr>
            <p:sp>
              <p:nvSpPr>
                <p:cNvPr id="494" name="Rectangle: Rounded Corners 493">
                  <a:extLst>
                    <a:ext uri="{FF2B5EF4-FFF2-40B4-BE49-F238E27FC236}">
                      <a16:creationId xmlns:a16="http://schemas.microsoft.com/office/drawing/2014/main" id="{1C7B0075-E0B5-B19F-9474-50A55FDA057B}"/>
                    </a:ext>
                  </a:extLst>
                </p:cNvPr>
                <p:cNvSpPr/>
                <p:nvPr/>
              </p:nvSpPr>
              <p:spPr>
                <a:xfrm>
                  <a:off x="6588919" y="464344"/>
                  <a:ext cx="77913" cy="173831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5" name="Rectangle: Rounded Corners 494">
                  <a:extLst>
                    <a:ext uri="{FF2B5EF4-FFF2-40B4-BE49-F238E27FC236}">
                      <a16:creationId xmlns:a16="http://schemas.microsoft.com/office/drawing/2014/main" id="{05B5A04D-D817-ABA5-537B-1CCA3025C6B7}"/>
                    </a:ext>
                  </a:extLst>
                </p:cNvPr>
                <p:cNvSpPr/>
                <p:nvPr/>
              </p:nvSpPr>
              <p:spPr>
                <a:xfrm>
                  <a:off x="6588918" y="638175"/>
                  <a:ext cx="77913" cy="9763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4223C2F2-6280-54EA-FCA6-CE8BB9BDD762}"/>
                    </a:ext>
                  </a:extLst>
                </p:cNvPr>
                <p:cNvSpPr/>
                <p:nvPr/>
              </p:nvSpPr>
              <p:spPr>
                <a:xfrm>
                  <a:off x="6588918" y="616744"/>
                  <a:ext cx="77913" cy="27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DE6877DD-D2B5-F1C5-698E-D71CEEAD6167}"/>
                </a:ext>
              </a:extLst>
            </p:cNvPr>
            <p:cNvSpPr/>
            <p:nvPr/>
          </p:nvSpPr>
          <p:spPr>
            <a:xfrm>
              <a:off x="4627698" y="2453942"/>
              <a:ext cx="18288" cy="548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635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C13E7275-F64E-4557-B331-B1499D306E7A}"/>
              </a:ext>
            </a:extLst>
          </p:cNvPr>
          <p:cNvGrpSpPr/>
          <p:nvPr/>
        </p:nvGrpSpPr>
        <p:grpSpPr>
          <a:xfrm>
            <a:off x="4980955" y="2791199"/>
            <a:ext cx="200038" cy="72108"/>
            <a:chOff x="4557875" y="2417361"/>
            <a:chExt cx="236864" cy="91445"/>
          </a:xfrm>
        </p:grpSpPr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9782E33F-C059-C137-582D-02C5B100C49B}"/>
                </a:ext>
              </a:extLst>
            </p:cNvPr>
            <p:cNvGrpSpPr/>
            <p:nvPr/>
          </p:nvGrpSpPr>
          <p:grpSpPr>
            <a:xfrm>
              <a:off x="4557875" y="2417361"/>
              <a:ext cx="236864" cy="87510"/>
              <a:chOff x="4557875" y="2417361"/>
              <a:chExt cx="236864" cy="87510"/>
            </a:xfrm>
            <a:scene3d>
              <a:camera prst="isometricOffAxis2Left"/>
              <a:lightRig rig="threePt" dir="t"/>
            </a:scene3d>
          </p:grpSpPr>
          <p:sp>
            <p:nvSpPr>
              <p:cNvPr id="500" name="Rectangle: Rounded Corners 499">
                <a:extLst>
                  <a:ext uri="{FF2B5EF4-FFF2-40B4-BE49-F238E27FC236}">
                    <a16:creationId xmlns:a16="http://schemas.microsoft.com/office/drawing/2014/main" id="{280C7A0E-EF2C-0A01-18A0-991B267119F3}"/>
                  </a:ext>
                </a:extLst>
              </p:cNvPr>
              <p:cNvSpPr/>
              <p:nvPr/>
            </p:nvSpPr>
            <p:spPr>
              <a:xfrm rot="16200000">
                <a:off x="4632552" y="2342684"/>
                <a:ext cx="87510" cy="2368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p3d extrusionH="12700">
                <a:bevelT w="25400" h="254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01" name="Group 500">
                <a:extLst>
                  <a:ext uri="{FF2B5EF4-FFF2-40B4-BE49-F238E27FC236}">
                    <a16:creationId xmlns:a16="http://schemas.microsoft.com/office/drawing/2014/main" id="{7454B5E4-B124-D635-BAA1-FF011F74E634}"/>
                  </a:ext>
                </a:extLst>
              </p:cNvPr>
              <p:cNvGrpSpPr/>
              <p:nvPr/>
            </p:nvGrpSpPr>
            <p:grpSpPr>
              <a:xfrm rot="5400000">
                <a:off x="4650411" y="2358790"/>
                <a:ext cx="51792" cy="204650"/>
                <a:chOff x="6588918" y="464344"/>
                <a:chExt cx="77914" cy="271461"/>
              </a:xfrm>
            </p:grpSpPr>
            <p:sp>
              <p:nvSpPr>
                <p:cNvPr id="502" name="Rectangle: Rounded Corners 501">
                  <a:extLst>
                    <a:ext uri="{FF2B5EF4-FFF2-40B4-BE49-F238E27FC236}">
                      <a16:creationId xmlns:a16="http://schemas.microsoft.com/office/drawing/2014/main" id="{F4A6D138-FEDD-C1B2-ABF8-6886B32124FE}"/>
                    </a:ext>
                  </a:extLst>
                </p:cNvPr>
                <p:cNvSpPr/>
                <p:nvPr/>
              </p:nvSpPr>
              <p:spPr>
                <a:xfrm>
                  <a:off x="6588919" y="464344"/>
                  <a:ext cx="77913" cy="173831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3" name="Rectangle: Rounded Corners 502">
                  <a:extLst>
                    <a:ext uri="{FF2B5EF4-FFF2-40B4-BE49-F238E27FC236}">
                      <a16:creationId xmlns:a16="http://schemas.microsoft.com/office/drawing/2014/main" id="{D5489B23-98E3-B3C5-C873-7FD55E4082B1}"/>
                    </a:ext>
                  </a:extLst>
                </p:cNvPr>
                <p:cNvSpPr/>
                <p:nvPr/>
              </p:nvSpPr>
              <p:spPr>
                <a:xfrm>
                  <a:off x="6588918" y="638175"/>
                  <a:ext cx="77913" cy="9763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9AE3F5D8-14F2-9EC7-26A5-B219D4D10126}"/>
                    </a:ext>
                  </a:extLst>
                </p:cNvPr>
                <p:cNvSpPr/>
                <p:nvPr/>
              </p:nvSpPr>
              <p:spPr>
                <a:xfrm>
                  <a:off x="6588918" y="616744"/>
                  <a:ext cx="77913" cy="27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16ADD098-C06C-5393-B07F-A0F25DF1B2AD}"/>
                </a:ext>
              </a:extLst>
            </p:cNvPr>
            <p:cNvSpPr/>
            <p:nvPr/>
          </p:nvSpPr>
          <p:spPr>
            <a:xfrm>
              <a:off x="4627698" y="2453942"/>
              <a:ext cx="18288" cy="548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635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15FABE91-4C4F-D4A0-1501-0969AEF9DF97}"/>
              </a:ext>
            </a:extLst>
          </p:cNvPr>
          <p:cNvGrpSpPr/>
          <p:nvPr/>
        </p:nvGrpSpPr>
        <p:grpSpPr>
          <a:xfrm>
            <a:off x="4980955" y="2980873"/>
            <a:ext cx="200038" cy="72108"/>
            <a:chOff x="4557875" y="2417361"/>
            <a:chExt cx="236864" cy="91445"/>
          </a:xfrm>
        </p:grpSpPr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660A3514-17F0-6D59-F05C-EA9EC9F3CB8D}"/>
                </a:ext>
              </a:extLst>
            </p:cNvPr>
            <p:cNvGrpSpPr/>
            <p:nvPr/>
          </p:nvGrpSpPr>
          <p:grpSpPr>
            <a:xfrm>
              <a:off x="4557875" y="2417361"/>
              <a:ext cx="236864" cy="87510"/>
              <a:chOff x="4557875" y="2417361"/>
              <a:chExt cx="236864" cy="87510"/>
            </a:xfrm>
            <a:scene3d>
              <a:camera prst="isometricOffAxis2Left"/>
              <a:lightRig rig="threePt" dir="t"/>
            </a:scene3d>
          </p:grpSpPr>
          <p:sp>
            <p:nvSpPr>
              <p:cNvPr id="508" name="Rectangle: Rounded Corners 507">
                <a:extLst>
                  <a:ext uri="{FF2B5EF4-FFF2-40B4-BE49-F238E27FC236}">
                    <a16:creationId xmlns:a16="http://schemas.microsoft.com/office/drawing/2014/main" id="{F0BC6274-7E5F-9373-A76A-16BA3F030D11}"/>
                  </a:ext>
                </a:extLst>
              </p:cNvPr>
              <p:cNvSpPr/>
              <p:nvPr/>
            </p:nvSpPr>
            <p:spPr>
              <a:xfrm rot="16200000">
                <a:off x="4632552" y="2342684"/>
                <a:ext cx="87510" cy="2368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p3d extrusionH="12700">
                <a:bevelT w="25400" h="25400"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09" name="Group 508">
                <a:extLst>
                  <a:ext uri="{FF2B5EF4-FFF2-40B4-BE49-F238E27FC236}">
                    <a16:creationId xmlns:a16="http://schemas.microsoft.com/office/drawing/2014/main" id="{B9978029-8F6B-692D-FA90-41632FF8E44C}"/>
                  </a:ext>
                </a:extLst>
              </p:cNvPr>
              <p:cNvGrpSpPr/>
              <p:nvPr/>
            </p:nvGrpSpPr>
            <p:grpSpPr>
              <a:xfrm rot="5400000">
                <a:off x="4650411" y="2358790"/>
                <a:ext cx="51792" cy="204650"/>
                <a:chOff x="6588918" y="464344"/>
                <a:chExt cx="77914" cy="271461"/>
              </a:xfrm>
            </p:grpSpPr>
            <p:sp>
              <p:nvSpPr>
                <p:cNvPr id="510" name="Rectangle: Rounded Corners 509">
                  <a:extLst>
                    <a:ext uri="{FF2B5EF4-FFF2-40B4-BE49-F238E27FC236}">
                      <a16:creationId xmlns:a16="http://schemas.microsoft.com/office/drawing/2014/main" id="{CE22C4E4-7D8C-38ED-F603-3A2A4703E2BB}"/>
                    </a:ext>
                  </a:extLst>
                </p:cNvPr>
                <p:cNvSpPr/>
                <p:nvPr/>
              </p:nvSpPr>
              <p:spPr>
                <a:xfrm>
                  <a:off x="6588919" y="464344"/>
                  <a:ext cx="77913" cy="173831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1" name="Rectangle: Rounded Corners 510">
                  <a:extLst>
                    <a:ext uri="{FF2B5EF4-FFF2-40B4-BE49-F238E27FC236}">
                      <a16:creationId xmlns:a16="http://schemas.microsoft.com/office/drawing/2014/main" id="{6C46719F-717D-8AAC-F2A2-4E4C56B6E3AF}"/>
                    </a:ext>
                  </a:extLst>
                </p:cNvPr>
                <p:cNvSpPr/>
                <p:nvPr/>
              </p:nvSpPr>
              <p:spPr>
                <a:xfrm>
                  <a:off x="6588918" y="638175"/>
                  <a:ext cx="77913" cy="9763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2" name="Rectangle 511">
                  <a:extLst>
                    <a:ext uri="{FF2B5EF4-FFF2-40B4-BE49-F238E27FC236}">
                      <a16:creationId xmlns:a16="http://schemas.microsoft.com/office/drawing/2014/main" id="{E1DA8362-2E9E-87C5-6DDA-56E361788C3F}"/>
                    </a:ext>
                  </a:extLst>
                </p:cNvPr>
                <p:cNvSpPr/>
                <p:nvPr/>
              </p:nvSpPr>
              <p:spPr>
                <a:xfrm>
                  <a:off x="6588918" y="616744"/>
                  <a:ext cx="77913" cy="27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FF682A5B-CE57-8675-92C3-629390E63C47}"/>
                </a:ext>
              </a:extLst>
            </p:cNvPr>
            <p:cNvSpPr/>
            <p:nvPr/>
          </p:nvSpPr>
          <p:spPr>
            <a:xfrm>
              <a:off x="4627698" y="2453942"/>
              <a:ext cx="18288" cy="548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63500">
              <a:bevelT w="127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37A6980-C816-5B05-A420-EB456FC986A5}"/>
              </a:ext>
            </a:extLst>
          </p:cNvPr>
          <p:cNvSpPr txBox="1"/>
          <p:nvPr/>
        </p:nvSpPr>
        <p:spPr>
          <a:xfrm>
            <a:off x="1175382" y="2772881"/>
            <a:ext cx="12855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92D050"/>
                </a:solidFill>
                <a:latin typeface="Georgia Pro" panose="02040502050405020303" pitchFamily="18" charset="0"/>
              </a:rPr>
              <a:t>5,825 545W Modules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F5109-AF24-D576-8FCE-5F4A20A9C728}"/>
              </a:ext>
            </a:extLst>
          </p:cNvPr>
          <p:cNvSpPr txBox="1"/>
          <p:nvPr/>
        </p:nvSpPr>
        <p:spPr>
          <a:xfrm>
            <a:off x="2851603" y="3635897"/>
            <a:ext cx="1927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92D050"/>
                </a:solidFill>
                <a:latin typeface="Georgia Pro" panose="02040502050405020303" pitchFamily="18" charset="0"/>
              </a:rPr>
              <a:t>2.4 MWac Transformer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42B3D7-92A4-DE8F-3B40-B23CF83D1EE7}"/>
              </a:ext>
            </a:extLst>
          </p:cNvPr>
          <p:cNvSpPr txBox="1"/>
          <p:nvPr/>
        </p:nvSpPr>
        <p:spPr>
          <a:xfrm>
            <a:off x="5833233" y="1601810"/>
            <a:ext cx="1927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2D050"/>
                </a:solidFill>
                <a:latin typeface="Georgia Pro" panose="02040502050405020303" pitchFamily="18" charset="0"/>
              </a:rPr>
              <a:t>16 150kW Inverters</a:t>
            </a:r>
            <a:endParaRPr lang="en-US" sz="1800" b="1" dirty="0">
              <a:solidFill>
                <a:srgbClr val="92D050"/>
              </a:solidFill>
              <a:latin typeface="Georgia Pro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74B380-20DA-FE42-A1F4-B3971BDCA51B}"/>
              </a:ext>
            </a:extLst>
          </p:cNvPr>
          <p:cNvSpPr txBox="1"/>
          <p:nvPr/>
        </p:nvSpPr>
        <p:spPr>
          <a:xfrm>
            <a:off x="4420463" y="4927262"/>
            <a:ext cx="4872990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2000" b="1" u="sng" dirty="0">
                <a:solidFill>
                  <a:srgbClr val="92D050"/>
                </a:solidFill>
                <a:latin typeface="Georgia Pro" panose="02040502050405020303" pitchFamily="18" charset="0"/>
              </a:rPr>
              <a:t>2.4 MWac Block Design</a:t>
            </a:r>
            <a:endParaRPr lang="en-US" sz="1600" b="1" u="sng" dirty="0">
              <a:solidFill>
                <a:srgbClr val="92D050"/>
              </a:solidFill>
              <a:latin typeface="Georgia Pro" panose="02040502050405020303" pitchFamily="18" charset="0"/>
            </a:endParaRPr>
          </a:p>
          <a:p>
            <a:pPr marL="0" indent="0">
              <a:spcAft>
                <a:spcPts val="300"/>
              </a:spcAft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2.4 MWac | 3.2 MWdc | 1.32 Ratio Block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Single Axis Track 0.35 GCR w 60</a:t>
            </a: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  <a:cs typeface="Calibri" panose="020F0502020204030204" pitchFamily="34" charset="0"/>
              </a:rPr>
              <a:t>° Rotate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15.4 Acres for 3.175 MWdc PV Array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545W Modules into 16 150kW Inverters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NREL 11.5% DC &amp; AC Losses Included</a:t>
            </a:r>
          </a:p>
        </p:txBody>
      </p:sp>
    </p:spTree>
    <p:extLst>
      <p:ext uri="{BB962C8B-B14F-4D97-AF65-F5344CB8AC3E}">
        <p14:creationId xmlns:p14="http://schemas.microsoft.com/office/powerpoint/2010/main" val="207350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BB48316-D1A8-23C1-1F26-BC1D0821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808" y="4409360"/>
            <a:ext cx="4158959" cy="2295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F9139D-5A71-9B4F-FC46-60A5E935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077" y="2103240"/>
            <a:ext cx="4289234" cy="234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E65C99-2AA8-ADBF-4A14-AEED88B1D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901399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GHAE: 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PV Production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A3DCA-14E2-B157-26EB-8F231A9AEE2B}"/>
              </a:ext>
            </a:extLst>
          </p:cNvPr>
          <p:cNvSpPr txBox="1"/>
          <p:nvPr/>
        </p:nvSpPr>
        <p:spPr>
          <a:xfrm>
            <a:off x="516047" y="1082909"/>
            <a:ext cx="8700846" cy="4979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Solar Farm Reference Design: 29 Blocks of Production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0552B58-CCB5-96B3-B278-317FC1C3D2FA}"/>
              </a:ext>
            </a:extLst>
          </p:cNvPr>
          <p:cNvSpPr txBox="1">
            <a:spLocks/>
          </p:cNvSpPr>
          <p:nvPr/>
        </p:nvSpPr>
        <p:spPr>
          <a:xfrm>
            <a:off x="4889883" y="1722295"/>
            <a:ext cx="4456253" cy="359843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u="sng" dirty="0">
                <a:solidFill>
                  <a:srgbClr val="92D050"/>
                </a:solidFill>
                <a:latin typeface="Georgia Pro" panose="02040502050405020303" pitchFamily="18" charset="0"/>
              </a:rPr>
              <a:t>P90 Production by Mo / </a:t>
            </a:r>
            <a:r>
              <a:rPr lang="en-US" sz="2000" b="1" u="sng" dirty="0" err="1">
                <a:solidFill>
                  <a:srgbClr val="92D050"/>
                </a:solidFill>
                <a:latin typeface="Georgia Pro" panose="02040502050405020303" pitchFamily="18" charset="0"/>
              </a:rPr>
              <a:t>Hr</a:t>
            </a:r>
            <a:endParaRPr lang="en-US" sz="2000" b="1" u="sng" dirty="0">
              <a:solidFill>
                <a:srgbClr val="92D050"/>
              </a:solidFill>
              <a:latin typeface="Georgia Pro" panose="02040502050405020303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B75EE7D-9223-2A74-F8C7-DECFACB560D1}"/>
              </a:ext>
            </a:extLst>
          </p:cNvPr>
          <p:cNvSpPr txBox="1">
            <a:spLocks/>
          </p:cNvSpPr>
          <p:nvPr/>
        </p:nvSpPr>
        <p:spPr>
          <a:xfrm>
            <a:off x="364040" y="1722295"/>
            <a:ext cx="4710880" cy="48766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u="sng" dirty="0">
                <a:solidFill>
                  <a:srgbClr val="92D050"/>
                </a:solidFill>
                <a:latin typeface="Georgia Pro" panose="02040502050405020303" pitchFamily="18" charset="0"/>
              </a:rPr>
              <a:t>PV Production and P90 8760 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445ac PV Array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Nameplate 69.6 MWac | 92.1 MWdc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   P90 (Year 2015): 176,633 MWh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   P50 (Year 2009): 189,151 MWh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   P10 (Year 2010): 194,137 MWh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>
              <a:solidFill>
                <a:srgbClr val="92D050"/>
              </a:solidFill>
              <a:latin typeface="Georgia Pro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2B54A-77B4-8BE5-1F5E-6B5EF597834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8" y="3654444"/>
            <a:ext cx="4432768" cy="29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82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5C99-2AA8-ADBF-4A14-AEED88B1D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901399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GHAE: 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BESS Production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A3DCA-14E2-B157-26EB-8F231A9AEE2B}"/>
              </a:ext>
            </a:extLst>
          </p:cNvPr>
          <p:cNvSpPr txBox="1"/>
          <p:nvPr/>
        </p:nvSpPr>
        <p:spPr>
          <a:xfrm>
            <a:off x="516047" y="1082909"/>
            <a:ext cx="8700846" cy="4979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BESS Reference Design: 70 MW 140 MWh Configuration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C45A0-4BE5-3160-DA8B-45798686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" r="569"/>
          <a:stretch/>
        </p:blipFill>
        <p:spPr>
          <a:xfrm>
            <a:off x="0" y="4402933"/>
            <a:ext cx="5325737" cy="24039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9DDCD0-037F-D8C8-20B4-99980344564D}"/>
              </a:ext>
            </a:extLst>
          </p:cNvPr>
          <p:cNvSpPr txBox="1"/>
          <p:nvPr/>
        </p:nvSpPr>
        <p:spPr>
          <a:xfrm>
            <a:off x="4965383" y="1764847"/>
            <a:ext cx="4235878" cy="47127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1" u="sng">
                <a:solidFill>
                  <a:srgbClr val="92D050"/>
                </a:solidFill>
                <a:latin typeface="Georgia Pro" panose="02040502050405020303" pitchFamily="18" charset="0"/>
              </a:defRPr>
            </a:lvl1pPr>
            <a:lvl2pPr marL="5143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Arial Rounded MT Bold" panose="020F0704030504030204" pitchFamily="34" charset="0"/>
              </a:defRPr>
            </a:lvl2pPr>
            <a:lvl3pPr marL="8572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>
                <a:latin typeface="Arial Rounded MT Bold" panose="020F0704030504030204" pitchFamily="34" charset="0"/>
              </a:defRPr>
            </a:lvl3pPr>
            <a:lvl4pPr marL="12001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>
                <a:latin typeface="Arial Rounded MT Bold" panose="020F0704030504030204" pitchFamily="34" charset="0"/>
              </a:defRPr>
            </a:lvl4pPr>
            <a:lvl5pPr marL="15430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>
                <a:latin typeface="Arial Rounded MT Bold" panose="020F0704030504030204" pitchFamily="34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BESS Production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u="none" dirty="0"/>
              <a:t>70 MWh | 140 MWh | 20ac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u="none" dirty="0"/>
              <a:t>Year 1 Scenarios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u="none" dirty="0"/>
              <a:t>Arbitrage + Spinning Reserve 0%: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u="none" dirty="0"/>
              <a:t>	Year 1 - 15 Cycles - $12,791,884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5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u="none" dirty="0"/>
              <a:t>Arbitrage + Spinning Reserve -5%: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u="none" dirty="0"/>
              <a:t>	Year 1 - 15 Cycles - $11,060,988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500" u="non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u="none" dirty="0"/>
              <a:t>Arbitrage + Spinning Reserve -10%: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u="none" dirty="0"/>
              <a:t>	Year 1 - 15 Cycles - $9,632,412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467C88-C6DB-9F65-DE55-B7869AE49F6D}"/>
              </a:ext>
            </a:extLst>
          </p:cNvPr>
          <p:cNvSpPr txBox="1">
            <a:spLocks/>
          </p:cNvSpPr>
          <p:nvPr/>
        </p:nvSpPr>
        <p:spPr>
          <a:xfrm>
            <a:off x="479907" y="1722295"/>
            <a:ext cx="4762147" cy="49795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u="sng" dirty="0">
                <a:solidFill>
                  <a:srgbClr val="92D050"/>
                </a:solidFill>
                <a:latin typeface="Georgia Pro" panose="02040502050405020303" pitchFamily="18" charset="0"/>
              </a:rPr>
              <a:t>Day Ahead / Response Reserve 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</a:t>
            </a:r>
            <a:endParaRPr lang="en-US" sz="2000" b="1" dirty="0">
              <a:solidFill>
                <a:srgbClr val="92D050"/>
              </a:solidFill>
              <a:latin typeface="Georgia Pro" panose="02040502050405020303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25129D-F8EC-E98C-EB38-F48D69C6D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06" y="2131166"/>
            <a:ext cx="4762147" cy="985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0B6FE7-6AA6-4276-7FBC-36B8F617E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06" y="3116581"/>
            <a:ext cx="4762147" cy="973888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B973C57-86BA-918B-8B46-742B6DE884E2}"/>
              </a:ext>
            </a:extLst>
          </p:cNvPr>
          <p:cNvSpPr txBox="1">
            <a:spLocks/>
          </p:cNvSpPr>
          <p:nvPr/>
        </p:nvSpPr>
        <p:spPr>
          <a:xfrm>
            <a:off x="479907" y="4023535"/>
            <a:ext cx="4762147" cy="49795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u="sng" dirty="0">
                <a:solidFill>
                  <a:srgbClr val="92D050"/>
                </a:solidFill>
                <a:latin typeface="Georgia Pro" panose="02040502050405020303" pitchFamily="18" charset="0"/>
              </a:rPr>
              <a:t>First Year Revenue 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92D050"/>
                </a:solidFill>
                <a:latin typeface="Georgia Pro" panose="02040502050405020303" pitchFamily="18" charset="0"/>
              </a:rPr>
              <a:t>   </a:t>
            </a:r>
            <a:endParaRPr lang="en-US" sz="2000" b="1" dirty="0">
              <a:solidFill>
                <a:srgbClr val="92D050"/>
              </a:solidFill>
              <a:latin typeface="Georgia Pro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4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5C99-2AA8-ADBF-4A14-AEED88B1D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819507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GHAE: 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realizing Rodeo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5BDAA-180D-3AB1-C4B0-B8F6778B4CFC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A3DCA-14E2-B157-26EB-8F231A9AEE2B}"/>
              </a:ext>
            </a:extLst>
          </p:cNvPr>
          <p:cNvSpPr txBox="1"/>
          <p:nvPr/>
        </p:nvSpPr>
        <p:spPr>
          <a:xfrm>
            <a:off x="516046" y="1090137"/>
            <a:ext cx="829183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GHAE Refreshing Interconnection MW Availability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1F839-A289-E51F-2184-8E17D4E787C8}"/>
              </a:ext>
            </a:extLst>
          </p:cNvPr>
          <p:cNvSpPr txBox="1">
            <a:spLocks/>
          </p:cNvSpPr>
          <p:nvPr/>
        </p:nvSpPr>
        <p:spPr>
          <a:xfrm>
            <a:off x="814613" y="1834596"/>
            <a:ext cx="8119837" cy="49014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92D050"/>
                </a:solidFill>
              </a:rPr>
              <a:t>To Attain More MWs in Less Time with Less Upgrade Costs,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D050"/>
                </a:solidFill>
              </a:rPr>
              <a:t>Identify Available MWs at the Substation &amp; Line for 2026.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D050"/>
                </a:solidFill>
              </a:rPr>
              <a:t>Submit Phase I BESS &amp; Solar Applications, and complete BESS Installation and Operation in 18 to 24 Months.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D050"/>
                </a:solidFill>
              </a:rPr>
              <a:t>After BESS is in Operation, move on to complete Solar Construction and Operation from Month 24 to 48.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D050"/>
                </a:solidFill>
              </a:rPr>
              <a:t>During Phase I BESS Application, determine Future Additional MW Availability beyond 2026 and Submit Phase II BESS &amp; Solar Applications to build after completion of Phase I.</a:t>
            </a:r>
          </a:p>
          <a:p>
            <a:endParaRPr lang="en-US" sz="2000" b="1" dirty="0">
              <a:solidFill>
                <a:srgbClr val="92D050"/>
              </a:solidFill>
            </a:endParaRPr>
          </a:p>
          <a:p>
            <a:r>
              <a:rPr lang="en-US" sz="2000" b="1" dirty="0">
                <a:solidFill>
                  <a:srgbClr val="92D050"/>
                </a:solidFill>
              </a:rPr>
              <a:t>Not Operating in Texas? </a:t>
            </a:r>
          </a:p>
          <a:p>
            <a:r>
              <a:rPr lang="en-US" sz="2000" b="1" dirty="0">
                <a:solidFill>
                  <a:srgbClr val="92D050"/>
                </a:solidFill>
              </a:rPr>
              <a:t>		We can Perform Development on Your Behalf!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5C99-2AA8-ADBF-4A14-AEED88B1D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GH</a:t>
            </a:r>
            <a:r>
              <a:rPr lang="en-US" b="1" dirty="0"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America Energy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BCA49-9840-62B5-2C01-623AC390B0A9}"/>
              </a:ext>
            </a:extLst>
          </p:cNvPr>
          <p:cNvSpPr txBox="1"/>
          <p:nvPr/>
        </p:nvSpPr>
        <p:spPr>
          <a:xfrm>
            <a:off x="526889" y="1090137"/>
            <a:ext cx="8117559" cy="142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  <a:latin typeface="Georgia" panose="02040502050405020303" pitchFamily="18" charset="0"/>
              </a:rPr>
              <a:t>https://GHAmericaEnergy.com 	info@GHAmericaEnergy.com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latin typeface="Georgia" panose="02040502050405020303" pitchFamily="18" charset="0"/>
              </a:rPr>
              <a:t>	+1 (346) 998-2337</a:t>
            </a:r>
            <a:endParaRPr lang="en-US" sz="2000" b="1" dirty="0">
              <a:solidFill>
                <a:srgbClr val="DAA6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 descr="140+ Lithium Battery System Illustrations, Royalty-Free Vector Graphics ...">
            <a:extLst>
              <a:ext uri="{FF2B5EF4-FFF2-40B4-BE49-F238E27FC236}">
                <a16:creationId xmlns:a16="http://schemas.microsoft.com/office/drawing/2014/main" id="{5EF2617E-9412-BA0D-F639-CD0044F5F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4941" r="22471" b="24643"/>
          <a:stretch/>
        </p:blipFill>
        <p:spPr bwMode="auto">
          <a:xfrm>
            <a:off x="7159051" y="2303482"/>
            <a:ext cx="1870649" cy="16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v panel, solar electricity, solar energy, solar panel, solar plate icon">
            <a:extLst>
              <a:ext uri="{FF2B5EF4-FFF2-40B4-BE49-F238E27FC236}">
                <a16:creationId xmlns:a16="http://schemas.microsoft.com/office/drawing/2014/main" id="{B2D8059F-C322-8A00-C135-60443156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46038"/>
            <a:ext cx="2077653" cy="20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30951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Chronicle</Template>
  <TotalTime>8195</TotalTime>
  <Words>716</Words>
  <Application>Microsoft Office PowerPoint</Application>
  <PresentationFormat>Letter Paper (8.5x11 in)</PresentationFormat>
  <Paragraphs>94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Courier New</vt:lpstr>
      <vt:lpstr>Georgia</vt:lpstr>
      <vt:lpstr>Georgia Pro</vt:lpstr>
      <vt:lpstr>ChronicleVTI</vt:lpstr>
      <vt:lpstr> GH America Energy </vt:lpstr>
      <vt:lpstr> GHAE: Rodeo Ranch Land </vt:lpstr>
      <vt:lpstr> GHAE: Energy &amp; Transmission </vt:lpstr>
      <vt:lpstr> GHAE: PV Reference Design  </vt:lpstr>
      <vt:lpstr> GHAE: PV Production </vt:lpstr>
      <vt:lpstr> GHAE: BESS Production </vt:lpstr>
      <vt:lpstr> GHAE: realizing Rodeo  </vt:lpstr>
      <vt:lpstr> GH America Energy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Skibinski</dc:creator>
  <cp:lastModifiedBy>John Skibinski</cp:lastModifiedBy>
  <cp:revision>124</cp:revision>
  <cp:lastPrinted>2024-04-23T19:34:38Z</cp:lastPrinted>
  <dcterms:created xsi:type="dcterms:W3CDTF">2023-07-03T20:31:31Z</dcterms:created>
  <dcterms:modified xsi:type="dcterms:W3CDTF">2024-04-24T14:43:38Z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258917-277f-42cd-a3cd-14c4e9ee58bc_Enabled">
    <vt:lpwstr>true</vt:lpwstr>
  </property>
  <property fmtid="{D5CDD505-2E9C-101B-9397-08002B2CF9AE}" pid="3" name="MSIP_Label_9d258917-277f-42cd-a3cd-14c4e9ee58bc_SetDate">
    <vt:lpwstr>2023-11-08T03:22:33Z</vt:lpwstr>
  </property>
  <property fmtid="{D5CDD505-2E9C-101B-9397-08002B2CF9AE}" pid="4" name="MSIP_Label_9d258917-277f-42cd-a3cd-14c4e9ee58bc_Method">
    <vt:lpwstr>Standard</vt:lpwstr>
  </property>
  <property fmtid="{D5CDD505-2E9C-101B-9397-08002B2CF9AE}" pid="5" name="MSIP_Label_9d258917-277f-42cd-a3cd-14c4e9ee58bc_Name">
    <vt:lpwstr>restricted</vt:lpwstr>
  </property>
  <property fmtid="{D5CDD505-2E9C-101B-9397-08002B2CF9AE}" pid="6" name="MSIP_Label_9d258917-277f-42cd-a3cd-14c4e9ee58bc_SiteId">
    <vt:lpwstr>38ae3bcd-9579-4fd4-adda-b42e1495d55a</vt:lpwstr>
  </property>
  <property fmtid="{D5CDD505-2E9C-101B-9397-08002B2CF9AE}" pid="7" name="MSIP_Label_9d258917-277f-42cd-a3cd-14c4e9ee58bc_ActionId">
    <vt:lpwstr>0def3e3e-6c4b-4744-bf18-b63cfa3039a2</vt:lpwstr>
  </property>
  <property fmtid="{D5CDD505-2E9C-101B-9397-08002B2CF9AE}" pid="8" name="MSIP_Label_9d258917-277f-42cd-a3cd-14c4e9ee58bc_ContentBits">
    <vt:lpwstr>0</vt:lpwstr>
  </property>
</Properties>
</file>