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83" r:id="rId3"/>
    <p:sldId id="309" r:id="rId4"/>
    <p:sldId id="310" r:id="rId5"/>
    <p:sldId id="312" r:id="rId6"/>
    <p:sldId id="286" r:id="rId7"/>
    <p:sldId id="288" r:id="rId8"/>
    <p:sldId id="294" r:id="rId9"/>
    <p:sldId id="296" r:id="rId10"/>
    <p:sldId id="297" r:id="rId11"/>
    <p:sldId id="298" r:id="rId12"/>
    <p:sldId id="319" r:id="rId13"/>
    <p:sldId id="289" r:id="rId14"/>
    <p:sldId id="291" r:id="rId15"/>
    <p:sldId id="314" r:id="rId16"/>
    <p:sldId id="313" r:id="rId17"/>
    <p:sldId id="293" r:id="rId18"/>
    <p:sldId id="315" r:id="rId19"/>
    <p:sldId id="316" r:id="rId20"/>
    <p:sldId id="318" r:id="rId21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E6"/>
    <a:srgbClr val="0091C4"/>
    <a:srgbClr val="61D6FF"/>
    <a:srgbClr val="DAA600"/>
    <a:srgbClr val="EBFAFF"/>
    <a:srgbClr val="AFDD7D"/>
    <a:srgbClr val="CBE9A9"/>
    <a:srgbClr val="E3F3D1"/>
    <a:srgbClr val="D0EBB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8" autoAdjust="0"/>
    <p:restoredTop sz="94660"/>
  </p:normalViewPr>
  <p:slideViewPr>
    <p:cSldViewPr snapToGrid="0">
      <p:cViewPr varScale="1">
        <p:scale>
          <a:sx n="176" d="100"/>
          <a:sy n="176" d="100"/>
        </p:scale>
        <p:origin x="492" y="1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27991B-52BA-466A-B7F5-8DF3E1C66AA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06F3FB-4FFD-4709-A4F4-B485B892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2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206151"/>
            <a:ext cx="7492181" cy="3598606"/>
          </a:xfrm>
        </p:spPr>
        <p:txBody>
          <a:bodyPr anchor="t">
            <a:normAutofit/>
          </a:bodyPr>
          <a:lstStyle>
            <a:lvl1pPr algn="l"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820" y="3804757"/>
            <a:ext cx="5243832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2F3E8B1C-86EF-43CF-8304-24948108864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0891" y="6356351"/>
            <a:ext cx="504266" cy="365125"/>
          </a:xfrm>
        </p:spPr>
        <p:txBody>
          <a:bodyPr/>
          <a:lstStyle>
            <a:lvl1pPr>
              <a:defRPr sz="800"/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31742" y="997974"/>
            <a:ext cx="1761782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997973"/>
            <a:ext cx="630309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38" y="1709739"/>
            <a:ext cx="797405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538" y="4589464"/>
            <a:ext cx="797405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7" y="332437"/>
            <a:ext cx="8018449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538" y="1539025"/>
            <a:ext cx="3978313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39025"/>
            <a:ext cx="3914775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16" y="330944"/>
            <a:ext cx="7980004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538" y="1082960"/>
            <a:ext cx="3961644" cy="657225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38" y="1906872"/>
            <a:ext cx="3961644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082960"/>
            <a:ext cx="3887391" cy="657225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906872"/>
            <a:ext cx="3887391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0" y="781665"/>
            <a:ext cx="3070199" cy="122345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194" y="2315498"/>
            <a:ext cx="3070199" cy="35534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07" y="1066801"/>
            <a:ext cx="3077573" cy="131752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066800"/>
            <a:ext cx="4629150" cy="47942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507" y="2552700"/>
            <a:ext cx="3077573" cy="33162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7" y="332432"/>
            <a:ext cx="8018449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477" y="1703462"/>
            <a:ext cx="8018449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086" y="6356351"/>
            <a:ext cx="1944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Georgia Pro" panose="02040502050405020303" pitchFamily="18" charset="0"/>
              </a:defRPr>
            </a:lvl1pPr>
          </a:lstStyle>
          <a:p>
            <a:fld id="{2F3E8B1C-86EF-43CF-8304-249481088644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0891" y="6356351"/>
            <a:ext cx="504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Georgia Pro" panose="02040502050405020303" pitchFamily="18" charset="0"/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kern="1200" cap="all" spc="23" baseline="0">
          <a:solidFill>
            <a:schemeClr val="tx1"/>
          </a:solidFill>
          <a:latin typeface="Georgia Pro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eorgia Pro" panose="02040502050405020303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eorgia Pro" panose="02040502050405020303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Georgia Pro" panose="02040502050405020303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Georgia Pro" panose="02040502050405020303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Georgia Pro" panose="020405020504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672" userDrawn="1">
          <p15:clr>
            <a:srgbClr val="F26B43"/>
          </p15:clr>
        </p15:guide>
        <p15:guide id="4" orient="horz" pos="912" userDrawn="1">
          <p15:clr>
            <a:srgbClr val="F26B43"/>
          </p15:clr>
        </p15:guide>
        <p15:guide id="5" pos="5382" userDrawn="1">
          <p15:clr>
            <a:srgbClr val="F26B43"/>
          </p15:clr>
        </p15:guide>
        <p15:guide id="6" pos="378" userDrawn="1">
          <p15:clr>
            <a:srgbClr val="F26B43"/>
          </p15:clr>
        </p15:guide>
        <p15:guide id="7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uturemarketinsights.com/reports/green-ammonia-market#:~:text=The%20global%20green%20ammonia%20market%20size%20is%20estimated,a%20valuation%20of%20US%24%2014%2C761.3%20million%20by%202033.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wdb.texas.gov/groundwater/docs/studies/TexasAquifersStudy_2016.pdf#page=9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406581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GH</a:t>
            </a:r>
            <a:r>
              <a:rPr lang="en-US" b="1" dirty="0"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America Energy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5BDAA-180D-3AB1-C4B0-B8F6778B4CFC}"/>
              </a:ext>
            </a:extLst>
          </p:cNvPr>
          <p:cNvSpPr/>
          <p:nvPr/>
        </p:nvSpPr>
        <p:spPr>
          <a:xfrm>
            <a:off x="1" y="5818909"/>
            <a:ext cx="9144000" cy="103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BCA49-9840-62B5-2C01-623AC390B0A9}"/>
              </a:ext>
            </a:extLst>
          </p:cNvPr>
          <p:cNvSpPr txBox="1"/>
          <p:nvPr/>
        </p:nvSpPr>
        <p:spPr>
          <a:xfrm>
            <a:off x="526889" y="1090137"/>
            <a:ext cx="8223160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https://GHAmericaEnergy.com 	info@GHAmericaEnergy.com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92D050"/>
                </a:solidFill>
                <a:latin typeface="Georgia" panose="02040502050405020303" pitchFamily="18" charset="0"/>
              </a:rPr>
              <a:t>	+1 (346) 998-2337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92D05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92D05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92D05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Land for Green Ammonia/Methane Projects</a:t>
            </a:r>
          </a:p>
          <a:p>
            <a:r>
              <a:rPr lang="en-US" sz="2000" b="1" dirty="0">
                <a:solidFill>
                  <a:srgbClr val="DAA600"/>
                </a:solidFill>
                <a:latin typeface="Georgia" panose="02040502050405020303" pitchFamily="18" charset="0"/>
              </a:rPr>
              <a:t>“The global green ammonia market size is estimated to reach US$ 82.4 million in 2023. The market is projected to register a stupendous CAGR of 68%, driven by surging requirements for green ammonia from end uses like power generation and agriculture. The overall market is poised to attain a valuation of US$ 14,761.3 million by 2033.”</a:t>
            </a:r>
          </a:p>
          <a:p>
            <a:endParaRPr lang="en-US" sz="800" b="1" dirty="0">
              <a:solidFill>
                <a:srgbClr val="DAA600"/>
              </a:solidFill>
              <a:latin typeface="Georgia" panose="02040502050405020303" pitchFamily="18" charset="0"/>
            </a:endParaRPr>
          </a:p>
          <a:p>
            <a:r>
              <a:rPr lang="en-US" sz="1400" i="1" dirty="0">
                <a:solidFill>
                  <a:srgbClr val="92D050"/>
                </a:solidFill>
                <a:latin typeface="Georgia Pro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 Ammonia Market Trend, Outlook &amp; Forecast by 2033 | FMI (futuremarketinsights.com)</a:t>
            </a:r>
            <a:endParaRPr lang="en-US" sz="1400" b="1" i="1" dirty="0">
              <a:solidFill>
                <a:srgbClr val="92D050"/>
              </a:solidFill>
              <a:latin typeface="Georgia Pro" panose="02040502050405020303" pitchFamily="18" charset="0"/>
            </a:endParaRPr>
          </a:p>
        </p:txBody>
      </p:sp>
      <p:pic>
        <p:nvPicPr>
          <p:cNvPr id="3" name="Picture 4" descr="Clean, energy, green, renewable icon">
            <a:extLst>
              <a:ext uri="{FF2B5EF4-FFF2-40B4-BE49-F238E27FC236}">
                <a16:creationId xmlns:a16="http://schemas.microsoft.com/office/drawing/2014/main" id="{32AFDB2C-0703-4076-9ACF-C88A73534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84" y="1289168"/>
            <a:ext cx="2551346" cy="26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40+ Lithium Battery System Illustrations, Royalty-Free Vector Graphics ...">
            <a:extLst>
              <a:ext uri="{FF2B5EF4-FFF2-40B4-BE49-F238E27FC236}">
                <a16:creationId xmlns:a16="http://schemas.microsoft.com/office/drawing/2014/main" id="{D2E5B4F9-2C6E-6FBB-0213-C36E2D210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t="24941" r="22471" b="24643"/>
          <a:stretch/>
        </p:blipFill>
        <p:spPr bwMode="auto">
          <a:xfrm>
            <a:off x="7159051" y="2303482"/>
            <a:ext cx="1870649" cy="160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00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598AAF4-372E-0C44-B295-AC923751C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7" y="4159977"/>
            <a:ext cx="4885865" cy="25949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285438-9FA2-7208-032A-B9C16DE9E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07" y="4076949"/>
            <a:ext cx="4080467" cy="2620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B0FA15-68DD-9A71-34F6-CC06625BB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51"/>
          <a:stretch/>
        </p:blipFill>
        <p:spPr>
          <a:xfrm>
            <a:off x="4738255" y="2063725"/>
            <a:ext cx="4246719" cy="2074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406581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GHAE: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Wind Farm Reference  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A3DCA-14E2-B157-26EB-8F231A9AEE2B}"/>
              </a:ext>
            </a:extLst>
          </p:cNvPr>
          <p:cNvSpPr txBox="1"/>
          <p:nvPr/>
        </p:nvSpPr>
        <p:spPr>
          <a:xfrm>
            <a:off x="516047" y="1082909"/>
            <a:ext cx="8700846" cy="4979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Wind Farm Reference Design: Layout vs Blue Land Production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0552B58-CCB5-96B3-B278-317FC1C3D2FA}"/>
              </a:ext>
            </a:extLst>
          </p:cNvPr>
          <p:cNvSpPr txBox="1">
            <a:spLocks/>
          </p:cNvSpPr>
          <p:nvPr/>
        </p:nvSpPr>
        <p:spPr>
          <a:xfrm>
            <a:off x="5074378" y="1722295"/>
            <a:ext cx="4069622" cy="359843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u="sng" dirty="0">
                <a:solidFill>
                  <a:srgbClr val="92D050"/>
                </a:solidFill>
                <a:latin typeface="Georgia Pro" panose="02040502050405020303" pitchFamily="18" charset="0"/>
              </a:rPr>
              <a:t>Blue Land Production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75EE7D-9223-2A74-F8C7-DECFACB560D1}"/>
              </a:ext>
            </a:extLst>
          </p:cNvPr>
          <p:cNvSpPr txBox="1">
            <a:spLocks/>
          </p:cNvSpPr>
          <p:nvPr/>
        </p:nvSpPr>
        <p:spPr>
          <a:xfrm>
            <a:off x="508820" y="1722295"/>
            <a:ext cx="4565558" cy="359843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u="sng" dirty="0">
                <a:solidFill>
                  <a:srgbClr val="92D050"/>
                </a:solidFill>
                <a:latin typeface="Georgia Pro" panose="02040502050405020303" pitchFamily="18" charset="0"/>
              </a:rPr>
              <a:t>Turbine Layout Field Analysis</a:t>
            </a:r>
            <a:endParaRPr lang="en-US" sz="1600" b="1" u="sng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   45 7MW Turbines | R200m | H120m 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   TS8RD | RS8RD | OFF4RD Every Other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   NREL Ed-Vis TC0.1 | 11% Const Loss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   NREL’s </a:t>
            </a:r>
            <a:r>
              <a:rPr lang="en-US" sz="1600" b="1" dirty="0" err="1">
                <a:solidFill>
                  <a:srgbClr val="92D050"/>
                </a:solidFill>
                <a:latin typeface="Georgia Pro" panose="02040502050405020303" pitchFamily="18" charset="0"/>
              </a:rPr>
              <a:t>Avl</a:t>
            </a: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, </a:t>
            </a:r>
            <a:r>
              <a:rPr lang="en-US" sz="1600" b="1" dirty="0" err="1">
                <a:solidFill>
                  <a:srgbClr val="92D050"/>
                </a:solidFill>
                <a:latin typeface="Georgia Pro" panose="02040502050405020303" pitchFamily="18" charset="0"/>
              </a:rPr>
              <a:t>Elc</a:t>
            </a: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, </a:t>
            </a:r>
            <a:r>
              <a:rPr lang="en-US" sz="1600" b="1" dirty="0" err="1">
                <a:solidFill>
                  <a:srgbClr val="92D050"/>
                </a:solidFill>
                <a:latin typeface="Georgia Pro" panose="02040502050405020303" pitchFamily="18" charset="0"/>
              </a:rPr>
              <a:t>Prf</a:t>
            </a: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, Env &amp; </a:t>
            </a:r>
            <a:r>
              <a:rPr lang="en-US" sz="1600" b="1" dirty="0" err="1">
                <a:solidFill>
                  <a:srgbClr val="92D050"/>
                </a:solidFill>
                <a:latin typeface="Georgia Pro" panose="02040502050405020303" pitchFamily="18" charset="0"/>
              </a:rPr>
              <a:t>Crt</a:t>
            </a: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 Losses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   Name 315 MW | Prod 1,352,270 MWh 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   15,000m by 11,500m: 42,625 Acres</a:t>
            </a:r>
          </a:p>
          <a:p>
            <a:pPr>
              <a:lnSpc>
                <a:spcPts val="1600"/>
              </a:lnSpc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0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406581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GHAE: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Wind Farm Reference 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A3DCA-14E2-B157-26EB-8F231A9AEE2B}"/>
              </a:ext>
            </a:extLst>
          </p:cNvPr>
          <p:cNvSpPr txBox="1"/>
          <p:nvPr/>
        </p:nvSpPr>
        <p:spPr>
          <a:xfrm>
            <a:off x="516047" y="1082909"/>
            <a:ext cx="8326164" cy="4979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Wind Farm Reference Design: Blue Land Production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0552B58-CCB5-96B3-B278-317FC1C3D2FA}"/>
              </a:ext>
            </a:extLst>
          </p:cNvPr>
          <p:cNvSpPr txBox="1">
            <a:spLocks/>
          </p:cNvSpPr>
          <p:nvPr/>
        </p:nvSpPr>
        <p:spPr>
          <a:xfrm>
            <a:off x="4604528" y="1722295"/>
            <a:ext cx="4539472" cy="359843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u="sng" dirty="0">
                <a:solidFill>
                  <a:srgbClr val="92D050"/>
                </a:solidFill>
                <a:latin typeface="Georgia Pro" panose="02040502050405020303" pitchFamily="18" charset="0"/>
              </a:rPr>
              <a:t>Production Probabilities</a:t>
            </a:r>
          </a:p>
          <a:p>
            <a:pPr marL="0" indent="0" algn="ctr">
              <a:lnSpc>
                <a:spcPts val="1600"/>
              </a:lnSpc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P10 / P50 / P90 Uncertainties,</a:t>
            </a:r>
          </a:p>
          <a:p>
            <a:pPr marL="0" indent="0" algn="ctr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P50 Histogram Below</a:t>
            </a:r>
          </a:p>
          <a:p>
            <a:pPr marL="0" indent="0" algn="ctr">
              <a:lnSpc>
                <a:spcPts val="1600"/>
              </a:lnSpc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lnSpc>
                <a:spcPts val="1600"/>
              </a:lnSpc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lnSpc>
                <a:spcPts val="1600"/>
              </a:lnSpc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lnSpc>
                <a:spcPts val="1600"/>
              </a:lnSpc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lnSpc>
                <a:spcPts val="1600"/>
              </a:lnSpc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lnSpc>
                <a:spcPts val="1600"/>
              </a:lnSpc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lnSpc>
                <a:spcPts val="1600"/>
              </a:lnSpc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lnSpc>
                <a:spcPts val="1600"/>
              </a:lnSpc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lnSpc>
                <a:spcPts val="1600"/>
              </a:lnSpc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P90: 8,608 kW Block</a:t>
            </a:r>
          </a:p>
          <a:p>
            <a:pPr marL="0" indent="0" algn="ctr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P50: 167,465 kW Block</a:t>
            </a:r>
          </a:p>
          <a:p>
            <a:pPr marL="0" indent="0" algn="ctr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P10: 262,851 kW Block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u="sng" dirty="0">
              <a:solidFill>
                <a:srgbClr val="92D050"/>
              </a:solidFill>
              <a:latin typeface="Georgia Pro" panose="02040502050405020303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75EE7D-9223-2A74-F8C7-DECFACB560D1}"/>
              </a:ext>
            </a:extLst>
          </p:cNvPr>
          <p:cNvSpPr txBox="1">
            <a:spLocks/>
          </p:cNvSpPr>
          <p:nvPr/>
        </p:nvSpPr>
        <p:spPr>
          <a:xfrm>
            <a:off x="0" y="1722295"/>
            <a:ext cx="4854766" cy="359843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u="sng" dirty="0">
                <a:solidFill>
                  <a:srgbClr val="92D050"/>
                </a:solidFill>
                <a:latin typeface="Georgia Pro" panose="02040502050405020303" pitchFamily="18" charset="0"/>
              </a:rPr>
              <a:t>Blue Land Annual Production</a:t>
            </a:r>
            <a:endParaRPr lang="en-US" sz="1600" b="1" u="sng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>
              <a:lnSpc>
                <a:spcPts val="1600"/>
              </a:lnSpc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Met Tower Measurements,</a:t>
            </a:r>
          </a:p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Weather File Creations,</a:t>
            </a:r>
          </a:p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8760 Assessments</a:t>
            </a:r>
            <a:endParaRPr lang="en-US" sz="20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38F636-F8F9-7F8B-5768-433AE89C4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1" y="2135990"/>
            <a:ext cx="4694268" cy="2801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2FD919-FBDF-0F1E-2439-ED627572F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798" y="3186543"/>
            <a:ext cx="4310061" cy="255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4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406581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GH</a:t>
            </a:r>
            <a:r>
              <a:rPr lang="en-US" b="1" dirty="0"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America Energy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BCA49-9840-62B5-2C01-623AC390B0A9}"/>
              </a:ext>
            </a:extLst>
          </p:cNvPr>
          <p:cNvSpPr txBox="1"/>
          <p:nvPr/>
        </p:nvSpPr>
        <p:spPr>
          <a:xfrm>
            <a:off x="526889" y="1090137"/>
            <a:ext cx="8117559" cy="142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https://GHAmericaEnergy.com 	info@GHAmericaEnergy.com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92D050"/>
                </a:solidFill>
                <a:latin typeface="Georgia" panose="02040502050405020303" pitchFamily="18" charset="0"/>
              </a:rPr>
              <a:t>	+1 (346) 998-2337</a:t>
            </a:r>
            <a:endParaRPr lang="en-US" sz="2000" b="1" dirty="0">
              <a:solidFill>
                <a:srgbClr val="DAA6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2" descr="icon of wind turbine. vector | Technology Illustrations ~ Creative Market">
            <a:extLst>
              <a:ext uri="{FF2B5EF4-FFF2-40B4-BE49-F238E27FC236}">
                <a16:creationId xmlns:a16="http://schemas.microsoft.com/office/drawing/2014/main" id="{5CCA107D-5DEC-3379-1F6B-C52EC035A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9166" r="9622" b="12278"/>
          <a:stretch/>
        </p:blipFill>
        <p:spPr bwMode="auto">
          <a:xfrm>
            <a:off x="6429714" y="1574809"/>
            <a:ext cx="2613085" cy="259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52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406581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GH</a:t>
            </a:r>
            <a:r>
              <a:rPr lang="en-US" b="1" dirty="0"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America Energy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5BDAA-180D-3AB1-C4B0-B8F6778B4CFC}"/>
              </a:ext>
            </a:extLst>
          </p:cNvPr>
          <p:cNvSpPr/>
          <p:nvPr/>
        </p:nvSpPr>
        <p:spPr>
          <a:xfrm>
            <a:off x="16608" y="5818909"/>
            <a:ext cx="9144000" cy="103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BCA49-9840-62B5-2C01-623AC390B0A9}"/>
              </a:ext>
            </a:extLst>
          </p:cNvPr>
          <p:cNvSpPr txBox="1"/>
          <p:nvPr/>
        </p:nvSpPr>
        <p:spPr>
          <a:xfrm>
            <a:off x="516047" y="1090137"/>
            <a:ext cx="8117559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Solar Farm Reference Design</a:t>
            </a:r>
          </a:p>
        </p:txBody>
      </p:sp>
      <p:pic>
        <p:nvPicPr>
          <p:cNvPr id="6146" name="Picture 2" descr="Pv panel, solar electricity, solar energy, solar panel, solar plate icon">
            <a:extLst>
              <a:ext uri="{FF2B5EF4-FFF2-40B4-BE49-F238E27FC236}">
                <a16:creationId xmlns:a16="http://schemas.microsoft.com/office/drawing/2014/main" id="{5207EBB9-1683-DBE2-8E38-5F57E0FB7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08" y="1323946"/>
            <a:ext cx="2835965" cy="283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88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643196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GHAE: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Solar Farm Reference 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5BDAA-180D-3AB1-C4B0-B8F6778B4CFC}"/>
              </a:ext>
            </a:extLst>
          </p:cNvPr>
          <p:cNvSpPr/>
          <p:nvPr/>
        </p:nvSpPr>
        <p:spPr>
          <a:xfrm>
            <a:off x="-6846" y="5813715"/>
            <a:ext cx="9144000" cy="103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A3DCA-14E2-B157-26EB-8F231A9AEE2B}"/>
              </a:ext>
            </a:extLst>
          </p:cNvPr>
          <p:cNvSpPr txBox="1"/>
          <p:nvPr/>
        </p:nvSpPr>
        <p:spPr>
          <a:xfrm>
            <a:off x="516047" y="1082909"/>
            <a:ext cx="8326164" cy="4979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Solar Farm Reference Design: 2.4 MW Block Design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6DC882-B561-B4CD-1A31-AE76F6FC90E4}"/>
              </a:ext>
            </a:extLst>
          </p:cNvPr>
          <p:cNvGrpSpPr/>
          <p:nvPr/>
        </p:nvGrpSpPr>
        <p:grpSpPr>
          <a:xfrm>
            <a:off x="2300856" y="1741560"/>
            <a:ext cx="471254" cy="750878"/>
            <a:chOff x="3337103" y="2480369"/>
            <a:chExt cx="1532153" cy="952237"/>
          </a:xfrm>
        </p:grpSpPr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47DDD222-F241-2D40-F5FB-5453EB9150CB}"/>
                </a:ext>
              </a:extLst>
            </p:cNvPr>
            <p:cNvCxnSpPr>
              <a:cxnSpLocks/>
            </p:cNvCxnSpPr>
            <p:nvPr/>
          </p:nvCxnSpPr>
          <p:spPr>
            <a:xfrm>
              <a:off x="3337103" y="2480369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7F3414F8-254E-E561-8E8F-4F6AEE2B4442}"/>
                </a:ext>
              </a:extLst>
            </p:cNvPr>
            <p:cNvCxnSpPr>
              <a:cxnSpLocks/>
            </p:cNvCxnSpPr>
            <p:nvPr/>
          </p:nvCxnSpPr>
          <p:spPr>
            <a:xfrm>
              <a:off x="3337103" y="2610544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1067C13-3876-5E8B-C93B-DFB7E5E0D17C}"/>
                </a:ext>
              </a:extLst>
            </p:cNvPr>
            <p:cNvCxnSpPr>
              <a:cxnSpLocks/>
            </p:cNvCxnSpPr>
            <p:nvPr/>
          </p:nvCxnSpPr>
          <p:spPr>
            <a:xfrm>
              <a:off x="3337103" y="2754390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2C56660-E6E6-90EB-F990-30144BA004E2}"/>
                </a:ext>
              </a:extLst>
            </p:cNvPr>
            <p:cNvCxnSpPr>
              <a:cxnSpLocks/>
            </p:cNvCxnSpPr>
            <p:nvPr/>
          </p:nvCxnSpPr>
          <p:spPr>
            <a:xfrm>
              <a:off x="3337103" y="2884565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0D444E2A-FFB6-BD46-AF0E-93D2CEA29778}"/>
                </a:ext>
              </a:extLst>
            </p:cNvPr>
            <p:cNvCxnSpPr>
              <a:cxnSpLocks/>
            </p:cNvCxnSpPr>
            <p:nvPr/>
          </p:nvCxnSpPr>
          <p:spPr>
            <a:xfrm>
              <a:off x="3337103" y="3028411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845E443B-FA95-DB35-EDFD-2F7FAC8BFC2C}"/>
                </a:ext>
              </a:extLst>
            </p:cNvPr>
            <p:cNvCxnSpPr>
              <a:cxnSpLocks/>
            </p:cNvCxnSpPr>
            <p:nvPr/>
          </p:nvCxnSpPr>
          <p:spPr>
            <a:xfrm>
              <a:off x="3337103" y="3158586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8592B8BA-046F-5F1D-5638-D9177213CF69}"/>
                </a:ext>
              </a:extLst>
            </p:cNvPr>
            <p:cNvCxnSpPr>
              <a:cxnSpLocks/>
            </p:cNvCxnSpPr>
            <p:nvPr/>
          </p:nvCxnSpPr>
          <p:spPr>
            <a:xfrm>
              <a:off x="3337103" y="3302431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C0701833-02B1-9A30-705B-8B8142193FC6}"/>
                </a:ext>
              </a:extLst>
            </p:cNvPr>
            <p:cNvCxnSpPr>
              <a:cxnSpLocks/>
            </p:cNvCxnSpPr>
            <p:nvPr/>
          </p:nvCxnSpPr>
          <p:spPr>
            <a:xfrm>
              <a:off x="3337103" y="3432606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id="{7163EE48-523A-FBFA-06BF-2A1C22994580}"/>
              </a:ext>
            </a:extLst>
          </p:cNvPr>
          <p:cNvSpPr>
            <a:spLocks noChangeAspect="1"/>
          </p:cNvSpPr>
          <p:nvPr/>
        </p:nvSpPr>
        <p:spPr>
          <a:xfrm>
            <a:off x="6954130" y="2426355"/>
            <a:ext cx="772235" cy="937355"/>
          </a:xfrm>
          <a:prstGeom prst="roundRect">
            <a:avLst>
              <a:gd name="adj" fmla="val 5650"/>
            </a:avLst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 extrusionH="381000">
            <a:bevelT w="25400" h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424DCDA0-EDF4-BE19-CB8C-BD1020A182C4}"/>
              </a:ext>
            </a:extLst>
          </p:cNvPr>
          <p:cNvGrpSpPr/>
          <p:nvPr/>
        </p:nvGrpSpPr>
        <p:grpSpPr>
          <a:xfrm>
            <a:off x="7776509" y="2500452"/>
            <a:ext cx="154447" cy="750878"/>
            <a:chOff x="6014769" y="3090032"/>
            <a:chExt cx="1532153" cy="952237"/>
          </a:xfrm>
        </p:grpSpPr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3A59C26D-A9F0-5A2C-CFEB-89B8FD8A7646}"/>
                </a:ext>
              </a:extLst>
            </p:cNvPr>
            <p:cNvCxnSpPr>
              <a:cxnSpLocks/>
            </p:cNvCxnSpPr>
            <p:nvPr/>
          </p:nvCxnSpPr>
          <p:spPr>
            <a:xfrm>
              <a:off x="6014769" y="3090032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DBB959BB-930F-D38D-C61A-5967F39B4EE7}"/>
                </a:ext>
              </a:extLst>
            </p:cNvPr>
            <p:cNvCxnSpPr>
              <a:cxnSpLocks/>
            </p:cNvCxnSpPr>
            <p:nvPr/>
          </p:nvCxnSpPr>
          <p:spPr>
            <a:xfrm>
              <a:off x="6014769" y="3220207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B7C94EE-595B-E1E1-0EB3-8966FFA3EF1E}"/>
                </a:ext>
              </a:extLst>
            </p:cNvPr>
            <p:cNvCxnSpPr>
              <a:cxnSpLocks/>
            </p:cNvCxnSpPr>
            <p:nvPr/>
          </p:nvCxnSpPr>
          <p:spPr>
            <a:xfrm>
              <a:off x="6014769" y="3364053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209DC724-339A-62FA-7616-2D7730246D4E}"/>
                </a:ext>
              </a:extLst>
            </p:cNvPr>
            <p:cNvCxnSpPr>
              <a:cxnSpLocks/>
            </p:cNvCxnSpPr>
            <p:nvPr/>
          </p:nvCxnSpPr>
          <p:spPr>
            <a:xfrm>
              <a:off x="6014769" y="3494228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2A32A6AD-D3C0-946E-F736-B4BA1C84C371}"/>
                </a:ext>
              </a:extLst>
            </p:cNvPr>
            <p:cNvCxnSpPr>
              <a:cxnSpLocks/>
            </p:cNvCxnSpPr>
            <p:nvPr/>
          </p:nvCxnSpPr>
          <p:spPr>
            <a:xfrm>
              <a:off x="6014769" y="3638074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855E2CCC-7F17-B9EB-0946-FAA2C9A45718}"/>
                </a:ext>
              </a:extLst>
            </p:cNvPr>
            <p:cNvCxnSpPr>
              <a:cxnSpLocks/>
            </p:cNvCxnSpPr>
            <p:nvPr/>
          </p:nvCxnSpPr>
          <p:spPr>
            <a:xfrm>
              <a:off x="6014769" y="3768249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67231CE6-2CEA-5D97-8569-53C7ABA262A0}"/>
                </a:ext>
              </a:extLst>
            </p:cNvPr>
            <p:cNvCxnSpPr>
              <a:cxnSpLocks/>
            </p:cNvCxnSpPr>
            <p:nvPr/>
          </p:nvCxnSpPr>
          <p:spPr>
            <a:xfrm>
              <a:off x="6014769" y="3912094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B2AFA122-5201-2D75-A3E1-F289782C7FBC}"/>
                </a:ext>
              </a:extLst>
            </p:cNvPr>
            <p:cNvCxnSpPr>
              <a:cxnSpLocks/>
            </p:cNvCxnSpPr>
            <p:nvPr/>
          </p:nvCxnSpPr>
          <p:spPr>
            <a:xfrm>
              <a:off x="6014769" y="4042269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C32D0995-2A9B-09DF-7403-5D12F505A16B}"/>
              </a:ext>
            </a:extLst>
          </p:cNvPr>
          <p:cNvCxnSpPr>
            <a:cxnSpLocks/>
          </p:cNvCxnSpPr>
          <p:nvPr/>
        </p:nvCxnSpPr>
        <p:spPr>
          <a:xfrm>
            <a:off x="5572796" y="2613730"/>
            <a:ext cx="0" cy="1769161"/>
          </a:xfrm>
          <a:prstGeom prst="line">
            <a:avLst/>
          </a:prstGeom>
          <a:ln w="127000" cmpd="tri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024E2BEA-BF21-6378-1D76-60D0F3AC9CC5}"/>
              </a:ext>
            </a:extLst>
          </p:cNvPr>
          <p:cNvCxnSpPr>
            <a:cxnSpLocks/>
          </p:cNvCxnSpPr>
          <p:nvPr/>
        </p:nvCxnSpPr>
        <p:spPr>
          <a:xfrm>
            <a:off x="5395826" y="2567999"/>
            <a:ext cx="0" cy="1579551"/>
          </a:xfrm>
          <a:prstGeom prst="line">
            <a:avLst/>
          </a:prstGeom>
          <a:ln w="127000" cmpd="tri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D2BFB546-1BB3-6CF1-1FBA-BEF64DE024B7}"/>
              </a:ext>
            </a:extLst>
          </p:cNvPr>
          <p:cNvCxnSpPr>
            <a:cxnSpLocks/>
          </p:cNvCxnSpPr>
          <p:nvPr/>
        </p:nvCxnSpPr>
        <p:spPr>
          <a:xfrm>
            <a:off x="1194276" y="1952621"/>
            <a:ext cx="1293944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E043823E-8F9E-E4CF-2FD1-A5511EB6C114}"/>
              </a:ext>
            </a:extLst>
          </p:cNvPr>
          <p:cNvCxnSpPr>
            <a:cxnSpLocks/>
          </p:cNvCxnSpPr>
          <p:nvPr/>
        </p:nvCxnSpPr>
        <p:spPr>
          <a:xfrm>
            <a:off x="1194276" y="2055270"/>
            <a:ext cx="1293944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A33F2C0F-B1CD-0C76-AA07-DBFE081ED4FD}"/>
              </a:ext>
            </a:extLst>
          </p:cNvPr>
          <p:cNvCxnSpPr>
            <a:cxnSpLocks/>
          </p:cNvCxnSpPr>
          <p:nvPr/>
        </p:nvCxnSpPr>
        <p:spPr>
          <a:xfrm>
            <a:off x="1194276" y="2168698"/>
            <a:ext cx="1293944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338A91CC-724A-56F2-6F77-A0D9A1D6E184}"/>
              </a:ext>
            </a:extLst>
          </p:cNvPr>
          <p:cNvCxnSpPr>
            <a:cxnSpLocks/>
          </p:cNvCxnSpPr>
          <p:nvPr/>
        </p:nvCxnSpPr>
        <p:spPr>
          <a:xfrm>
            <a:off x="1194276" y="2271347"/>
            <a:ext cx="1293944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DC9F8754-2034-F9CE-DA8F-786A0164A003}"/>
              </a:ext>
            </a:extLst>
          </p:cNvPr>
          <p:cNvCxnSpPr>
            <a:cxnSpLocks/>
          </p:cNvCxnSpPr>
          <p:nvPr/>
        </p:nvCxnSpPr>
        <p:spPr>
          <a:xfrm>
            <a:off x="1194276" y="2384775"/>
            <a:ext cx="1293944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AA3C45A8-E6F4-B73E-0377-5E31430A334B}"/>
              </a:ext>
            </a:extLst>
          </p:cNvPr>
          <p:cNvCxnSpPr>
            <a:cxnSpLocks/>
          </p:cNvCxnSpPr>
          <p:nvPr/>
        </p:nvCxnSpPr>
        <p:spPr>
          <a:xfrm>
            <a:off x="1194276" y="2487424"/>
            <a:ext cx="1293944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4D2E8452-AEF3-85C7-7374-E3E8FB304B2D}"/>
              </a:ext>
            </a:extLst>
          </p:cNvPr>
          <p:cNvCxnSpPr>
            <a:cxnSpLocks/>
          </p:cNvCxnSpPr>
          <p:nvPr/>
        </p:nvCxnSpPr>
        <p:spPr>
          <a:xfrm>
            <a:off x="1194276" y="2600851"/>
            <a:ext cx="1293944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110A93DF-39C0-5D4E-1451-0FC18342D609}"/>
              </a:ext>
            </a:extLst>
          </p:cNvPr>
          <p:cNvCxnSpPr>
            <a:cxnSpLocks/>
          </p:cNvCxnSpPr>
          <p:nvPr/>
        </p:nvCxnSpPr>
        <p:spPr>
          <a:xfrm>
            <a:off x="1194276" y="2703500"/>
            <a:ext cx="1293944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5F2B7D3F-37B7-634C-4A3F-0653431816D4}"/>
              </a:ext>
            </a:extLst>
          </p:cNvPr>
          <p:cNvSpPr>
            <a:spLocks noChangeAspect="1"/>
          </p:cNvSpPr>
          <p:nvPr/>
        </p:nvSpPr>
        <p:spPr>
          <a:xfrm>
            <a:off x="2577335" y="1812069"/>
            <a:ext cx="772235" cy="937355"/>
          </a:xfrm>
          <a:prstGeom prst="roundRect">
            <a:avLst>
              <a:gd name="adj" fmla="val 5650"/>
            </a:avLst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 extrusionH="381000">
            <a:bevelT w="25400" h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E6DEECCD-932F-5E7D-55F2-AD3D6F736A3C}"/>
              </a:ext>
            </a:extLst>
          </p:cNvPr>
          <p:cNvSpPr/>
          <p:nvPr/>
        </p:nvSpPr>
        <p:spPr>
          <a:xfrm>
            <a:off x="3329792" y="1894690"/>
            <a:ext cx="386118" cy="432625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isometricOffAxis2Left"/>
            <a:lightRig rig="threePt" dir="t"/>
          </a:scene3d>
          <a:sp3d extrusionH="190500">
            <a:bevelT w="25400" h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4A76BF47-901F-C6E0-0ADF-048B7A83161A}"/>
              </a:ext>
            </a:extLst>
          </p:cNvPr>
          <p:cNvSpPr/>
          <p:nvPr/>
        </p:nvSpPr>
        <p:spPr>
          <a:xfrm>
            <a:off x="3693338" y="1948342"/>
            <a:ext cx="386118" cy="432625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isometricOffAxis2Left"/>
            <a:lightRig rig="threePt" dir="t"/>
          </a:scene3d>
          <a:sp3d extrusionH="190500">
            <a:bevelT w="25400" h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7B34F37D-86B2-1D2E-9173-E75BB15BB43C}"/>
              </a:ext>
            </a:extLst>
          </p:cNvPr>
          <p:cNvSpPr/>
          <p:nvPr/>
        </p:nvSpPr>
        <p:spPr>
          <a:xfrm>
            <a:off x="4056883" y="1998382"/>
            <a:ext cx="386118" cy="432625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isometricOffAxis2Left"/>
            <a:lightRig rig="threePt" dir="t"/>
          </a:scene3d>
          <a:sp3d extrusionH="190500">
            <a:bevelT w="25400" h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76" name="Rectangle: Rounded Corners 275">
            <a:extLst>
              <a:ext uri="{FF2B5EF4-FFF2-40B4-BE49-F238E27FC236}">
                <a16:creationId xmlns:a16="http://schemas.microsoft.com/office/drawing/2014/main" id="{84FFE947-BA17-626D-C87C-C1638FBEB923}"/>
              </a:ext>
            </a:extLst>
          </p:cNvPr>
          <p:cNvSpPr/>
          <p:nvPr/>
        </p:nvSpPr>
        <p:spPr>
          <a:xfrm>
            <a:off x="4420428" y="2050055"/>
            <a:ext cx="386118" cy="432625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isometricOffAxis2Left"/>
            <a:lightRig rig="threePt" dir="t"/>
          </a:scene3d>
          <a:sp3d extrusionH="190500">
            <a:bevelT w="25400" h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2E254B84-5CB4-F178-A41B-B796E8A6C3E7}"/>
              </a:ext>
            </a:extLst>
          </p:cNvPr>
          <p:cNvSpPr>
            <a:spLocks noChangeAspect="1"/>
          </p:cNvSpPr>
          <p:nvPr/>
        </p:nvSpPr>
        <p:spPr>
          <a:xfrm>
            <a:off x="4758413" y="2116346"/>
            <a:ext cx="772235" cy="937355"/>
          </a:xfrm>
          <a:prstGeom prst="roundRect">
            <a:avLst>
              <a:gd name="adj" fmla="val 5650"/>
            </a:avLst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 extrusionH="381000">
            <a:bevelT w="25400" h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78" name="Left Bracket 277">
            <a:extLst>
              <a:ext uri="{FF2B5EF4-FFF2-40B4-BE49-F238E27FC236}">
                <a16:creationId xmlns:a16="http://schemas.microsoft.com/office/drawing/2014/main" id="{D4A2A2E2-5B84-309A-8932-5F0E1DEB7669}"/>
              </a:ext>
            </a:extLst>
          </p:cNvPr>
          <p:cNvSpPr/>
          <p:nvPr/>
        </p:nvSpPr>
        <p:spPr>
          <a:xfrm>
            <a:off x="7776509" y="2568703"/>
            <a:ext cx="38612" cy="57683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isometricOffAxis2Right"/>
            <a:lightRig rig="sunrise" dir="t"/>
          </a:scene3d>
          <a:sp3d extrusionH="7048500" prstMaterial="soft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Left Bracket 278">
            <a:extLst>
              <a:ext uri="{FF2B5EF4-FFF2-40B4-BE49-F238E27FC236}">
                <a16:creationId xmlns:a16="http://schemas.microsoft.com/office/drawing/2014/main" id="{C1C30E3C-A433-CB6B-31A1-BF9A911CF72B}"/>
              </a:ext>
            </a:extLst>
          </p:cNvPr>
          <p:cNvSpPr/>
          <p:nvPr/>
        </p:nvSpPr>
        <p:spPr>
          <a:xfrm>
            <a:off x="7776509" y="2892053"/>
            <a:ext cx="38612" cy="57683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isometricOffAxis2Right"/>
            <a:lightRig rig="sunrise" dir="t"/>
          </a:scene3d>
          <a:sp3d extrusionH="7048500" prstMaterial="soft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Left Bracket 279">
            <a:extLst>
              <a:ext uri="{FF2B5EF4-FFF2-40B4-BE49-F238E27FC236}">
                <a16:creationId xmlns:a16="http://schemas.microsoft.com/office/drawing/2014/main" id="{71564862-C3F0-9EC9-05B4-C8C749EB8480}"/>
              </a:ext>
            </a:extLst>
          </p:cNvPr>
          <p:cNvSpPr/>
          <p:nvPr/>
        </p:nvSpPr>
        <p:spPr>
          <a:xfrm>
            <a:off x="7776509" y="3285136"/>
            <a:ext cx="38612" cy="57683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isometricOffAxis2Right"/>
            <a:lightRig rig="sunrise" dir="t"/>
          </a:scene3d>
          <a:sp3d extrusionH="7048500" prstMaterial="soft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0E7AEA47-3024-C3E4-3D3F-D14A4AF4CBB4}"/>
              </a:ext>
            </a:extLst>
          </p:cNvPr>
          <p:cNvSpPr>
            <a:spLocks noChangeAspect="1"/>
          </p:cNvSpPr>
          <p:nvPr/>
        </p:nvSpPr>
        <p:spPr>
          <a:xfrm>
            <a:off x="5097553" y="2169416"/>
            <a:ext cx="61779" cy="57683"/>
          </a:xfrm>
          <a:prstGeom prst="ellipse">
            <a:avLst/>
          </a:prstGeom>
          <a:solidFill>
            <a:schemeClr val="bg2"/>
          </a:solidFill>
          <a:ln>
            <a:noFill/>
          </a:ln>
          <a:scene3d>
            <a:camera prst="isometricTopUp"/>
            <a:lightRig rig="threePt" dir="t"/>
          </a:scene3d>
          <a:sp3d extrusionH="254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7F8A5F63-A99D-D4E9-4CC8-E19BEC117544}"/>
              </a:ext>
            </a:extLst>
          </p:cNvPr>
          <p:cNvSpPr>
            <a:spLocks noChangeAspect="1"/>
          </p:cNvSpPr>
          <p:nvPr/>
        </p:nvSpPr>
        <p:spPr>
          <a:xfrm>
            <a:off x="2929882" y="1863848"/>
            <a:ext cx="61779" cy="57683"/>
          </a:xfrm>
          <a:prstGeom prst="ellipse">
            <a:avLst/>
          </a:prstGeom>
          <a:solidFill>
            <a:schemeClr val="bg2"/>
          </a:solidFill>
          <a:ln>
            <a:noFill/>
          </a:ln>
          <a:scene3d>
            <a:camera prst="isometricTopUp"/>
            <a:lightRig rig="threePt" dir="t"/>
          </a:scene3d>
          <a:sp3d extrusionH="254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0815C5DF-4416-37F1-04EE-33B14BE195ED}"/>
              </a:ext>
            </a:extLst>
          </p:cNvPr>
          <p:cNvSpPr>
            <a:spLocks noChangeAspect="1"/>
          </p:cNvSpPr>
          <p:nvPr/>
        </p:nvSpPr>
        <p:spPr>
          <a:xfrm>
            <a:off x="7283299" y="2477726"/>
            <a:ext cx="61779" cy="57683"/>
          </a:xfrm>
          <a:prstGeom prst="ellipse">
            <a:avLst/>
          </a:prstGeom>
          <a:solidFill>
            <a:schemeClr val="bg2"/>
          </a:solidFill>
          <a:ln>
            <a:noFill/>
          </a:ln>
          <a:scene3d>
            <a:camera prst="isometricTopUp"/>
            <a:lightRig rig="threePt" dir="t"/>
          </a:scene3d>
          <a:sp3d extrusionH="254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: Rounded Corners 283">
            <a:extLst>
              <a:ext uri="{FF2B5EF4-FFF2-40B4-BE49-F238E27FC236}">
                <a16:creationId xmlns:a16="http://schemas.microsoft.com/office/drawing/2014/main" id="{539607D9-3A69-EC1F-3009-B9DDC8C963A8}"/>
              </a:ext>
            </a:extLst>
          </p:cNvPr>
          <p:cNvSpPr>
            <a:spLocks noChangeAspect="1"/>
          </p:cNvSpPr>
          <p:nvPr/>
        </p:nvSpPr>
        <p:spPr>
          <a:xfrm>
            <a:off x="2384076" y="1924143"/>
            <a:ext cx="772235" cy="937355"/>
          </a:xfrm>
          <a:prstGeom prst="roundRect">
            <a:avLst>
              <a:gd name="adj" fmla="val 5650"/>
            </a:avLst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 extrusionH="381000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E53DE7A4-A83D-5501-0E12-D9BBD769980B}"/>
              </a:ext>
            </a:extLst>
          </p:cNvPr>
          <p:cNvGrpSpPr/>
          <p:nvPr/>
        </p:nvGrpSpPr>
        <p:grpSpPr>
          <a:xfrm>
            <a:off x="3301811" y="2262810"/>
            <a:ext cx="1093568" cy="318281"/>
            <a:chOff x="3432890" y="1724986"/>
            <a:chExt cx="1243417" cy="403633"/>
          </a:xfrm>
        </p:grpSpPr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8C0426AA-976A-9A1F-8E25-26E01D6F0C08}"/>
                </a:ext>
              </a:extLst>
            </p:cNvPr>
            <p:cNvCxnSpPr/>
            <p:nvPr/>
          </p:nvCxnSpPr>
          <p:spPr>
            <a:xfrm>
              <a:off x="3432890" y="1724986"/>
              <a:ext cx="0" cy="212430"/>
            </a:xfrm>
            <a:prstGeom prst="line">
              <a:avLst/>
            </a:prstGeom>
            <a:ln w="508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4075FCA9-34C3-BD77-FC7F-A672122620C9}"/>
                </a:ext>
              </a:extLst>
            </p:cNvPr>
            <p:cNvCxnSpPr/>
            <p:nvPr/>
          </p:nvCxnSpPr>
          <p:spPr>
            <a:xfrm>
              <a:off x="3847362" y="1784866"/>
              <a:ext cx="0" cy="212430"/>
            </a:xfrm>
            <a:prstGeom prst="line">
              <a:avLst/>
            </a:prstGeom>
            <a:ln w="508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0A417FAB-0972-2D27-9B42-A5C619B4D9C5}"/>
                </a:ext>
              </a:extLst>
            </p:cNvPr>
            <p:cNvCxnSpPr/>
            <p:nvPr/>
          </p:nvCxnSpPr>
          <p:spPr>
            <a:xfrm>
              <a:off x="4261834" y="1850251"/>
              <a:ext cx="0" cy="212430"/>
            </a:xfrm>
            <a:prstGeom prst="line">
              <a:avLst/>
            </a:prstGeom>
            <a:ln w="508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2E627AA2-162D-AED3-9F92-F26EC9F6F17D}"/>
                </a:ext>
              </a:extLst>
            </p:cNvPr>
            <p:cNvCxnSpPr/>
            <p:nvPr/>
          </p:nvCxnSpPr>
          <p:spPr>
            <a:xfrm>
              <a:off x="4676307" y="1916189"/>
              <a:ext cx="0" cy="212430"/>
            </a:xfrm>
            <a:prstGeom prst="line">
              <a:avLst/>
            </a:prstGeom>
            <a:ln w="508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67ACD799-3359-9723-C7B3-0C284693F373}"/>
              </a:ext>
            </a:extLst>
          </p:cNvPr>
          <p:cNvCxnSpPr>
            <a:cxnSpLocks/>
          </p:cNvCxnSpPr>
          <p:nvPr/>
        </p:nvCxnSpPr>
        <p:spPr>
          <a:xfrm>
            <a:off x="3261153" y="2402297"/>
            <a:ext cx="1156872" cy="161728"/>
          </a:xfrm>
          <a:prstGeom prst="line">
            <a:avLst/>
          </a:prstGeom>
          <a:ln w="635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F1D9CC67-1A5C-3876-A4E9-E2180566E16E}"/>
              </a:ext>
            </a:extLst>
          </p:cNvPr>
          <p:cNvGrpSpPr/>
          <p:nvPr/>
        </p:nvGrpSpPr>
        <p:grpSpPr>
          <a:xfrm>
            <a:off x="3490687" y="2360010"/>
            <a:ext cx="1093568" cy="318281"/>
            <a:chOff x="3432890" y="1724986"/>
            <a:chExt cx="1243417" cy="403633"/>
          </a:xfrm>
        </p:grpSpPr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D97A8238-C0C1-460A-3439-6A2BD907548C}"/>
                </a:ext>
              </a:extLst>
            </p:cNvPr>
            <p:cNvCxnSpPr/>
            <p:nvPr/>
          </p:nvCxnSpPr>
          <p:spPr>
            <a:xfrm>
              <a:off x="3432890" y="1724986"/>
              <a:ext cx="0" cy="212430"/>
            </a:xfrm>
            <a:prstGeom prst="line">
              <a:avLst/>
            </a:prstGeom>
            <a:ln w="63500" cmpd="tri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8367575F-B17F-F04F-22C2-317449CC64AB}"/>
                </a:ext>
              </a:extLst>
            </p:cNvPr>
            <p:cNvCxnSpPr/>
            <p:nvPr/>
          </p:nvCxnSpPr>
          <p:spPr>
            <a:xfrm>
              <a:off x="3847362" y="1784866"/>
              <a:ext cx="0" cy="212430"/>
            </a:xfrm>
            <a:prstGeom prst="line">
              <a:avLst/>
            </a:prstGeom>
            <a:ln w="63500" cmpd="tri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1AA7209B-F7B6-6C30-401E-85D6AE4F06DA}"/>
                </a:ext>
              </a:extLst>
            </p:cNvPr>
            <p:cNvCxnSpPr/>
            <p:nvPr/>
          </p:nvCxnSpPr>
          <p:spPr>
            <a:xfrm>
              <a:off x="4261834" y="1850251"/>
              <a:ext cx="0" cy="212430"/>
            </a:xfrm>
            <a:prstGeom prst="line">
              <a:avLst/>
            </a:prstGeom>
            <a:ln w="63500" cmpd="tri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299E0E78-6746-C72A-AF2C-0B601D415BDB}"/>
                </a:ext>
              </a:extLst>
            </p:cNvPr>
            <p:cNvCxnSpPr/>
            <p:nvPr/>
          </p:nvCxnSpPr>
          <p:spPr>
            <a:xfrm>
              <a:off x="4676307" y="1916189"/>
              <a:ext cx="0" cy="212430"/>
            </a:xfrm>
            <a:prstGeom prst="line">
              <a:avLst/>
            </a:prstGeom>
            <a:ln w="63500" cmpd="tri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7627FB10-E597-9C9B-EBBD-E105625628E0}"/>
              </a:ext>
            </a:extLst>
          </p:cNvPr>
          <p:cNvCxnSpPr/>
          <p:nvPr/>
        </p:nvCxnSpPr>
        <p:spPr>
          <a:xfrm>
            <a:off x="3471919" y="2499906"/>
            <a:ext cx="1267726" cy="176356"/>
          </a:xfrm>
          <a:prstGeom prst="line">
            <a:avLst/>
          </a:prstGeom>
          <a:ln w="63500" cmpd="tri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187167D6-C1D8-2ED6-B0AD-24130B42539A}"/>
              </a:ext>
            </a:extLst>
          </p:cNvPr>
          <p:cNvGrpSpPr>
            <a:grpSpLocks noChangeAspect="1"/>
          </p:cNvGrpSpPr>
          <p:nvPr/>
        </p:nvGrpSpPr>
        <p:grpSpPr>
          <a:xfrm>
            <a:off x="3202539" y="1966433"/>
            <a:ext cx="386118" cy="432625"/>
            <a:chOff x="943770" y="1475959"/>
            <a:chExt cx="788465" cy="914400"/>
          </a:xfrm>
          <a:scene3d>
            <a:camera prst="isometricOffAxis2Left"/>
            <a:lightRig rig="threePt" dir="t"/>
          </a:scene3d>
        </p:grpSpPr>
        <p:sp>
          <p:nvSpPr>
            <p:cNvPr id="302" name="Rectangle: Rounded Corners 301">
              <a:extLst>
                <a:ext uri="{FF2B5EF4-FFF2-40B4-BE49-F238E27FC236}">
                  <a16:creationId xmlns:a16="http://schemas.microsoft.com/office/drawing/2014/main" id="{FB5B393A-0923-598C-D46F-F103C08686F1}"/>
                </a:ext>
              </a:extLst>
            </p:cNvPr>
            <p:cNvSpPr/>
            <p:nvPr/>
          </p:nvSpPr>
          <p:spPr>
            <a:xfrm>
              <a:off x="943770" y="1475959"/>
              <a:ext cx="788465" cy="9144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sp3d extrusionH="190500">
              <a:bevelT w="381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D771893D-7453-B38A-E1AC-265A123C7B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38" y="1577875"/>
              <a:ext cx="591125" cy="477936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Rectangle: Rounded Corners 303">
              <a:extLst>
                <a:ext uri="{FF2B5EF4-FFF2-40B4-BE49-F238E27FC236}">
                  <a16:creationId xmlns:a16="http://schemas.microsoft.com/office/drawing/2014/main" id="{6C6B5F32-A096-F285-E18D-47BD994EC6AE}"/>
                </a:ext>
              </a:extLst>
            </p:cNvPr>
            <p:cNvSpPr/>
            <p:nvPr/>
          </p:nvSpPr>
          <p:spPr>
            <a:xfrm>
              <a:off x="1404857" y="2167255"/>
              <a:ext cx="224494" cy="1149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190500">
              <a:bevelT w="2540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A0E9FA44-7432-0F5D-9425-D955128F50B1}"/>
                </a:ext>
              </a:extLst>
            </p:cNvPr>
            <p:cNvCxnSpPr>
              <a:cxnSpLocks/>
            </p:cNvCxnSpPr>
            <p:nvPr/>
          </p:nvCxnSpPr>
          <p:spPr>
            <a:xfrm>
              <a:off x="1075939" y="1652934"/>
              <a:ext cx="169739" cy="0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BA6DB7CF-E7C2-54A0-EADD-76F580EDB89E}"/>
                </a:ext>
              </a:extLst>
            </p:cNvPr>
            <p:cNvCxnSpPr>
              <a:cxnSpLocks/>
            </p:cNvCxnSpPr>
            <p:nvPr/>
          </p:nvCxnSpPr>
          <p:spPr>
            <a:xfrm>
              <a:off x="1075939" y="1737804"/>
              <a:ext cx="169739" cy="0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B5CAF802-C3AA-B542-2E75-E5BB8FD55B40}"/>
                </a:ext>
              </a:extLst>
            </p:cNvPr>
            <p:cNvSpPr/>
            <p:nvPr/>
          </p:nvSpPr>
          <p:spPr>
            <a:xfrm>
              <a:off x="1323888" y="1923560"/>
              <a:ext cx="281986" cy="79530"/>
            </a:xfrm>
            <a:custGeom>
              <a:avLst/>
              <a:gdLst>
                <a:gd name="connsiteX0" fmla="*/ 0 w 981075"/>
                <a:gd name="connsiteY0" fmla="*/ 257231 h 276698"/>
                <a:gd name="connsiteX1" fmla="*/ 314325 w 981075"/>
                <a:gd name="connsiteY1" fmla="*/ 56 h 276698"/>
                <a:gd name="connsiteX2" fmla="*/ 685800 w 981075"/>
                <a:gd name="connsiteY2" fmla="*/ 276281 h 276698"/>
                <a:gd name="connsiteX3" fmla="*/ 981075 w 981075"/>
                <a:gd name="connsiteY3" fmla="*/ 47681 h 27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075" h="276698">
                  <a:moveTo>
                    <a:pt x="0" y="257231"/>
                  </a:moveTo>
                  <a:cubicBezTo>
                    <a:pt x="100012" y="127056"/>
                    <a:pt x="200025" y="-3119"/>
                    <a:pt x="314325" y="56"/>
                  </a:cubicBezTo>
                  <a:cubicBezTo>
                    <a:pt x="428625" y="3231"/>
                    <a:pt x="574675" y="268344"/>
                    <a:pt x="685800" y="276281"/>
                  </a:cubicBezTo>
                  <a:cubicBezTo>
                    <a:pt x="796925" y="284218"/>
                    <a:pt x="890588" y="177856"/>
                    <a:pt x="981075" y="47681"/>
                  </a:cubicBezTo>
                </a:path>
              </a:pathLst>
            </a:custGeom>
            <a:noFill/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E5084AFC-0FED-58AC-2D78-D8D0F8D0CD6C}"/>
              </a:ext>
            </a:extLst>
          </p:cNvPr>
          <p:cNvGrpSpPr>
            <a:grpSpLocks noChangeAspect="1"/>
          </p:cNvGrpSpPr>
          <p:nvPr/>
        </p:nvGrpSpPr>
        <p:grpSpPr>
          <a:xfrm>
            <a:off x="3566084" y="2015078"/>
            <a:ext cx="386118" cy="432625"/>
            <a:chOff x="943770" y="1475959"/>
            <a:chExt cx="788465" cy="914400"/>
          </a:xfrm>
          <a:scene3d>
            <a:camera prst="isometricOffAxis2Left"/>
            <a:lightRig rig="threePt" dir="t"/>
          </a:scene3d>
        </p:grpSpPr>
        <p:sp>
          <p:nvSpPr>
            <p:cNvPr id="309" name="Rectangle: Rounded Corners 308">
              <a:extLst>
                <a:ext uri="{FF2B5EF4-FFF2-40B4-BE49-F238E27FC236}">
                  <a16:creationId xmlns:a16="http://schemas.microsoft.com/office/drawing/2014/main" id="{A4F85A3A-73D2-1824-1385-64FD5CF35691}"/>
                </a:ext>
              </a:extLst>
            </p:cNvPr>
            <p:cNvSpPr/>
            <p:nvPr/>
          </p:nvSpPr>
          <p:spPr>
            <a:xfrm>
              <a:off x="943770" y="1475959"/>
              <a:ext cx="788465" cy="9144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sp3d extrusionH="190500">
              <a:bevelT w="381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E3B87C5D-C034-729C-DE09-E3D1367ADA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38" y="1577875"/>
              <a:ext cx="591125" cy="477936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Rectangle: Rounded Corners 310">
              <a:extLst>
                <a:ext uri="{FF2B5EF4-FFF2-40B4-BE49-F238E27FC236}">
                  <a16:creationId xmlns:a16="http://schemas.microsoft.com/office/drawing/2014/main" id="{BE3696AE-AF72-DC03-B41C-BF0CE23E044B}"/>
                </a:ext>
              </a:extLst>
            </p:cNvPr>
            <p:cNvSpPr/>
            <p:nvPr/>
          </p:nvSpPr>
          <p:spPr>
            <a:xfrm>
              <a:off x="1404857" y="2167255"/>
              <a:ext cx="224494" cy="1149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190500">
              <a:bevelT w="2540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81292FE0-5035-8343-757E-E3DE19001F22}"/>
                </a:ext>
              </a:extLst>
            </p:cNvPr>
            <p:cNvCxnSpPr>
              <a:cxnSpLocks/>
            </p:cNvCxnSpPr>
            <p:nvPr/>
          </p:nvCxnSpPr>
          <p:spPr>
            <a:xfrm>
              <a:off x="1075939" y="1652934"/>
              <a:ext cx="169739" cy="0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C597D94B-9824-2D24-AF7C-7BBD75A6E93D}"/>
                </a:ext>
              </a:extLst>
            </p:cNvPr>
            <p:cNvCxnSpPr>
              <a:cxnSpLocks/>
            </p:cNvCxnSpPr>
            <p:nvPr/>
          </p:nvCxnSpPr>
          <p:spPr>
            <a:xfrm>
              <a:off x="1075939" y="1737804"/>
              <a:ext cx="169739" cy="0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B4DA86F-6C43-EC2C-E946-9E70A6013A18}"/>
                </a:ext>
              </a:extLst>
            </p:cNvPr>
            <p:cNvSpPr/>
            <p:nvPr/>
          </p:nvSpPr>
          <p:spPr>
            <a:xfrm>
              <a:off x="1323888" y="1923560"/>
              <a:ext cx="281986" cy="79530"/>
            </a:xfrm>
            <a:custGeom>
              <a:avLst/>
              <a:gdLst>
                <a:gd name="connsiteX0" fmla="*/ 0 w 981075"/>
                <a:gd name="connsiteY0" fmla="*/ 257231 h 276698"/>
                <a:gd name="connsiteX1" fmla="*/ 314325 w 981075"/>
                <a:gd name="connsiteY1" fmla="*/ 56 h 276698"/>
                <a:gd name="connsiteX2" fmla="*/ 685800 w 981075"/>
                <a:gd name="connsiteY2" fmla="*/ 276281 h 276698"/>
                <a:gd name="connsiteX3" fmla="*/ 981075 w 981075"/>
                <a:gd name="connsiteY3" fmla="*/ 47681 h 27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075" h="276698">
                  <a:moveTo>
                    <a:pt x="0" y="257231"/>
                  </a:moveTo>
                  <a:cubicBezTo>
                    <a:pt x="100012" y="127056"/>
                    <a:pt x="200025" y="-3119"/>
                    <a:pt x="314325" y="56"/>
                  </a:cubicBezTo>
                  <a:cubicBezTo>
                    <a:pt x="428625" y="3231"/>
                    <a:pt x="574675" y="268344"/>
                    <a:pt x="685800" y="276281"/>
                  </a:cubicBezTo>
                  <a:cubicBezTo>
                    <a:pt x="796925" y="284218"/>
                    <a:pt x="890588" y="177856"/>
                    <a:pt x="981075" y="47681"/>
                  </a:cubicBezTo>
                </a:path>
              </a:pathLst>
            </a:custGeom>
            <a:noFill/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86DA1730-CFC2-22C6-A7DF-520FD628FE47}"/>
              </a:ext>
            </a:extLst>
          </p:cNvPr>
          <p:cNvGrpSpPr>
            <a:grpSpLocks noChangeAspect="1"/>
          </p:cNvGrpSpPr>
          <p:nvPr/>
        </p:nvGrpSpPr>
        <p:grpSpPr>
          <a:xfrm>
            <a:off x="3929629" y="2065118"/>
            <a:ext cx="386118" cy="432625"/>
            <a:chOff x="943770" y="1475959"/>
            <a:chExt cx="788465" cy="914400"/>
          </a:xfrm>
          <a:scene3d>
            <a:camera prst="isometricOffAxis2Left"/>
            <a:lightRig rig="threePt" dir="t"/>
          </a:scene3d>
        </p:grpSpPr>
        <p:sp>
          <p:nvSpPr>
            <p:cNvPr id="316" name="Rectangle: Rounded Corners 315">
              <a:extLst>
                <a:ext uri="{FF2B5EF4-FFF2-40B4-BE49-F238E27FC236}">
                  <a16:creationId xmlns:a16="http://schemas.microsoft.com/office/drawing/2014/main" id="{E1831BB4-BF7A-BA79-7274-34FCD223D794}"/>
                </a:ext>
              </a:extLst>
            </p:cNvPr>
            <p:cNvSpPr/>
            <p:nvPr/>
          </p:nvSpPr>
          <p:spPr>
            <a:xfrm>
              <a:off x="943770" y="1475959"/>
              <a:ext cx="788465" cy="9144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sp3d extrusionH="190500">
              <a:bevelT w="381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18A37A18-E1F7-A866-DA27-4A151AE85D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38" y="1577875"/>
              <a:ext cx="591125" cy="477936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Rectangle: Rounded Corners 317">
              <a:extLst>
                <a:ext uri="{FF2B5EF4-FFF2-40B4-BE49-F238E27FC236}">
                  <a16:creationId xmlns:a16="http://schemas.microsoft.com/office/drawing/2014/main" id="{B49F9618-093D-0272-A882-6C9C3E370FC3}"/>
                </a:ext>
              </a:extLst>
            </p:cNvPr>
            <p:cNvSpPr/>
            <p:nvPr/>
          </p:nvSpPr>
          <p:spPr>
            <a:xfrm>
              <a:off x="1404857" y="2167255"/>
              <a:ext cx="224494" cy="1149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190500">
              <a:bevelT w="2540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19FF9424-C7F9-E000-AF26-D2FBACE781F7}"/>
                </a:ext>
              </a:extLst>
            </p:cNvPr>
            <p:cNvCxnSpPr>
              <a:cxnSpLocks/>
            </p:cNvCxnSpPr>
            <p:nvPr/>
          </p:nvCxnSpPr>
          <p:spPr>
            <a:xfrm>
              <a:off x="1075939" y="1652934"/>
              <a:ext cx="169739" cy="0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4D51E06-4C55-01CE-C42C-376DB1B1BEE1}"/>
                </a:ext>
              </a:extLst>
            </p:cNvPr>
            <p:cNvCxnSpPr>
              <a:cxnSpLocks/>
            </p:cNvCxnSpPr>
            <p:nvPr/>
          </p:nvCxnSpPr>
          <p:spPr>
            <a:xfrm>
              <a:off x="1075939" y="1737804"/>
              <a:ext cx="169739" cy="0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6BCB8B73-8EB4-FC60-02F5-2CC11AFC0A4A}"/>
                </a:ext>
              </a:extLst>
            </p:cNvPr>
            <p:cNvSpPr/>
            <p:nvPr/>
          </p:nvSpPr>
          <p:spPr>
            <a:xfrm>
              <a:off x="1323888" y="1923560"/>
              <a:ext cx="281986" cy="79530"/>
            </a:xfrm>
            <a:custGeom>
              <a:avLst/>
              <a:gdLst>
                <a:gd name="connsiteX0" fmla="*/ 0 w 981075"/>
                <a:gd name="connsiteY0" fmla="*/ 257231 h 276698"/>
                <a:gd name="connsiteX1" fmla="*/ 314325 w 981075"/>
                <a:gd name="connsiteY1" fmla="*/ 56 h 276698"/>
                <a:gd name="connsiteX2" fmla="*/ 685800 w 981075"/>
                <a:gd name="connsiteY2" fmla="*/ 276281 h 276698"/>
                <a:gd name="connsiteX3" fmla="*/ 981075 w 981075"/>
                <a:gd name="connsiteY3" fmla="*/ 47681 h 27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075" h="276698">
                  <a:moveTo>
                    <a:pt x="0" y="257231"/>
                  </a:moveTo>
                  <a:cubicBezTo>
                    <a:pt x="100012" y="127056"/>
                    <a:pt x="200025" y="-3119"/>
                    <a:pt x="314325" y="56"/>
                  </a:cubicBezTo>
                  <a:cubicBezTo>
                    <a:pt x="428625" y="3231"/>
                    <a:pt x="574675" y="268344"/>
                    <a:pt x="685800" y="276281"/>
                  </a:cubicBezTo>
                  <a:cubicBezTo>
                    <a:pt x="796925" y="284218"/>
                    <a:pt x="890588" y="177856"/>
                    <a:pt x="981075" y="47681"/>
                  </a:cubicBezTo>
                </a:path>
              </a:pathLst>
            </a:custGeom>
            <a:noFill/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FEAAAD41-12AA-6850-4C47-837A8FE59DA9}"/>
              </a:ext>
            </a:extLst>
          </p:cNvPr>
          <p:cNvGrpSpPr>
            <a:grpSpLocks noChangeAspect="1"/>
          </p:cNvGrpSpPr>
          <p:nvPr/>
        </p:nvGrpSpPr>
        <p:grpSpPr>
          <a:xfrm>
            <a:off x="4293175" y="2119295"/>
            <a:ext cx="386118" cy="432625"/>
            <a:chOff x="943770" y="1475959"/>
            <a:chExt cx="788465" cy="914400"/>
          </a:xfrm>
          <a:scene3d>
            <a:camera prst="isometricOffAxis2Left"/>
            <a:lightRig rig="threePt" dir="t"/>
          </a:scene3d>
        </p:grpSpPr>
        <p:sp>
          <p:nvSpPr>
            <p:cNvPr id="323" name="Rectangle: Rounded Corners 322">
              <a:extLst>
                <a:ext uri="{FF2B5EF4-FFF2-40B4-BE49-F238E27FC236}">
                  <a16:creationId xmlns:a16="http://schemas.microsoft.com/office/drawing/2014/main" id="{9FFB22F4-C0CF-5222-8989-6980E1E86FDE}"/>
                </a:ext>
              </a:extLst>
            </p:cNvPr>
            <p:cNvSpPr/>
            <p:nvPr/>
          </p:nvSpPr>
          <p:spPr>
            <a:xfrm>
              <a:off x="943770" y="1475959"/>
              <a:ext cx="788465" cy="9144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sp3d extrusionH="190500">
              <a:bevelT w="381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E4B6E2C-0076-15CC-9901-C480B05202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38" y="1577875"/>
              <a:ext cx="591125" cy="477936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Rectangle: Rounded Corners 324">
              <a:extLst>
                <a:ext uri="{FF2B5EF4-FFF2-40B4-BE49-F238E27FC236}">
                  <a16:creationId xmlns:a16="http://schemas.microsoft.com/office/drawing/2014/main" id="{6304E40E-767C-26DC-B390-8241337D56F1}"/>
                </a:ext>
              </a:extLst>
            </p:cNvPr>
            <p:cNvSpPr/>
            <p:nvPr/>
          </p:nvSpPr>
          <p:spPr>
            <a:xfrm>
              <a:off x="1404857" y="2167255"/>
              <a:ext cx="224494" cy="1149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190500">
              <a:bevelT w="2540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1AC414D4-1EC9-4054-4427-75974FF28569}"/>
                </a:ext>
              </a:extLst>
            </p:cNvPr>
            <p:cNvCxnSpPr>
              <a:cxnSpLocks/>
            </p:cNvCxnSpPr>
            <p:nvPr/>
          </p:nvCxnSpPr>
          <p:spPr>
            <a:xfrm>
              <a:off x="1075939" y="1652934"/>
              <a:ext cx="169739" cy="0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CF1BD62F-6701-E1C8-F62B-79EFDBE846D1}"/>
                </a:ext>
              </a:extLst>
            </p:cNvPr>
            <p:cNvCxnSpPr>
              <a:cxnSpLocks/>
            </p:cNvCxnSpPr>
            <p:nvPr/>
          </p:nvCxnSpPr>
          <p:spPr>
            <a:xfrm>
              <a:off x="1075939" y="1737804"/>
              <a:ext cx="169739" cy="0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AEA5867F-18E9-2590-54AE-7B6031540E60}"/>
                </a:ext>
              </a:extLst>
            </p:cNvPr>
            <p:cNvSpPr/>
            <p:nvPr/>
          </p:nvSpPr>
          <p:spPr>
            <a:xfrm>
              <a:off x="1323888" y="1923560"/>
              <a:ext cx="281986" cy="79530"/>
            </a:xfrm>
            <a:custGeom>
              <a:avLst/>
              <a:gdLst>
                <a:gd name="connsiteX0" fmla="*/ 0 w 981075"/>
                <a:gd name="connsiteY0" fmla="*/ 257231 h 276698"/>
                <a:gd name="connsiteX1" fmla="*/ 314325 w 981075"/>
                <a:gd name="connsiteY1" fmla="*/ 56 h 276698"/>
                <a:gd name="connsiteX2" fmla="*/ 685800 w 981075"/>
                <a:gd name="connsiteY2" fmla="*/ 276281 h 276698"/>
                <a:gd name="connsiteX3" fmla="*/ 981075 w 981075"/>
                <a:gd name="connsiteY3" fmla="*/ 47681 h 27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075" h="276698">
                  <a:moveTo>
                    <a:pt x="0" y="257231"/>
                  </a:moveTo>
                  <a:cubicBezTo>
                    <a:pt x="100012" y="127056"/>
                    <a:pt x="200025" y="-3119"/>
                    <a:pt x="314325" y="56"/>
                  </a:cubicBezTo>
                  <a:cubicBezTo>
                    <a:pt x="428625" y="3231"/>
                    <a:pt x="574675" y="268344"/>
                    <a:pt x="685800" y="276281"/>
                  </a:cubicBezTo>
                  <a:cubicBezTo>
                    <a:pt x="796925" y="284218"/>
                    <a:pt x="890588" y="177856"/>
                    <a:pt x="981075" y="47681"/>
                  </a:cubicBezTo>
                </a:path>
              </a:pathLst>
            </a:custGeom>
            <a:noFill/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29" name="Rectangle: Rounded Corners 328">
            <a:extLst>
              <a:ext uri="{FF2B5EF4-FFF2-40B4-BE49-F238E27FC236}">
                <a16:creationId xmlns:a16="http://schemas.microsoft.com/office/drawing/2014/main" id="{8336F8DE-12FA-3C7A-0B43-F57847749995}"/>
              </a:ext>
            </a:extLst>
          </p:cNvPr>
          <p:cNvSpPr/>
          <p:nvPr/>
        </p:nvSpPr>
        <p:spPr>
          <a:xfrm>
            <a:off x="5500888" y="2201649"/>
            <a:ext cx="386118" cy="432625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isometricOffAxis2Left"/>
            <a:lightRig rig="threePt" dir="t"/>
          </a:scene3d>
          <a:sp3d extrusionH="190500">
            <a:bevelT w="25400" h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30" name="Rectangle: Rounded Corners 329">
            <a:extLst>
              <a:ext uri="{FF2B5EF4-FFF2-40B4-BE49-F238E27FC236}">
                <a16:creationId xmlns:a16="http://schemas.microsoft.com/office/drawing/2014/main" id="{02316C2E-8ACC-515B-2559-02D011A1324D}"/>
              </a:ext>
            </a:extLst>
          </p:cNvPr>
          <p:cNvSpPr/>
          <p:nvPr/>
        </p:nvSpPr>
        <p:spPr>
          <a:xfrm>
            <a:off x="5864434" y="2252798"/>
            <a:ext cx="386118" cy="432625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isometricOffAxis2Left"/>
            <a:lightRig rig="threePt" dir="t"/>
          </a:scene3d>
          <a:sp3d extrusionH="190500">
            <a:bevelT w="25400" h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31" name="Rectangle: Rounded Corners 330">
            <a:extLst>
              <a:ext uri="{FF2B5EF4-FFF2-40B4-BE49-F238E27FC236}">
                <a16:creationId xmlns:a16="http://schemas.microsoft.com/office/drawing/2014/main" id="{61789FBC-DD74-8251-25D7-53378BB60229}"/>
              </a:ext>
            </a:extLst>
          </p:cNvPr>
          <p:cNvSpPr/>
          <p:nvPr/>
        </p:nvSpPr>
        <p:spPr>
          <a:xfrm>
            <a:off x="6227979" y="2302838"/>
            <a:ext cx="386118" cy="432625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isometricOffAxis2Left"/>
            <a:lightRig rig="threePt" dir="t"/>
          </a:scene3d>
          <a:sp3d extrusionH="190500">
            <a:bevelT w="25400" h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32" name="Rectangle: Rounded Corners 331">
            <a:extLst>
              <a:ext uri="{FF2B5EF4-FFF2-40B4-BE49-F238E27FC236}">
                <a16:creationId xmlns:a16="http://schemas.microsoft.com/office/drawing/2014/main" id="{32635210-A040-8F64-B304-0708033611C3}"/>
              </a:ext>
            </a:extLst>
          </p:cNvPr>
          <p:cNvSpPr/>
          <p:nvPr/>
        </p:nvSpPr>
        <p:spPr>
          <a:xfrm>
            <a:off x="6591524" y="2354857"/>
            <a:ext cx="386118" cy="432625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isometricOffAxis2Left"/>
            <a:lightRig rig="threePt" dir="t"/>
          </a:scene3d>
          <a:sp3d extrusionH="190500">
            <a:bevelT w="25400" h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70288F3A-32E6-A4B2-A760-0CEFCBB8F039}"/>
              </a:ext>
            </a:extLst>
          </p:cNvPr>
          <p:cNvGrpSpPr/>
          <p:nvPr/>
        </p:nvGrpSpPr>
        <p:grpSpPr>
          <a:xfrm>
            <a:off x="5480045" y="2560139"/>
            <a:ext cx="1093568" cy="318281"/>
            <a:chOff x="3432890" y="1724986"/>
            <a:chExt cx="1243417" cy="403633"/>
          </a:xfrm>
        </p:grpSpPr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C3E7DBA4-CF11-5800-07E2-2393D9F57311}"/>
                </a:ext>
              </a:extLst>
            </p:cNvPr>
            <p:cNvCxnSpPr/>
            <p:nvPr/>
          </p:nvCxnSpPr>
          <p:spPr>
            <a:xfrm>
              <a:off x="3432890" y="1724986"/>
              <a:ext cx="0" cy="212430"/>
            </a:xfrm>
            <a:prstGeom prst="line">
              <a:avLst/>
            </a:prstGeom>
            <a:ln w="508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9708D7B2-A33F-4515-5963-8840B7451057}"/>
                </a:ext>
              </a:extLst>
            </p:cNvPr>
            <p:cNvCxnSpPr/>
            <p:nvPr/>
          </p:nvCxnSpPr>
          <p:spPr>
            <a:xfrm>
              <a:off x="3847362" y="1784866"/>
              <a:ext cx="0" cy="212430"/>
            </a:xfrm>
            <a:prstGeom prst="line">
              <a:avLst/>
            </a:prstGeom>
            <a:ln w="508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DEB67C36-C008-0EF7-8415-02E9594B6FB0}"/>
                </a:ext>
              </a:extLst>
            </p:cNvPr>
            <p:cNvCxnSpPr/>
            <p:nvPr/>
          </p:nvCxnSpPr>
          <p:spPr>
            <a:xfrm>
              <a:off x="4261834" y="1850251"/>
              <a:ext cx="0" cy="212430"/>
            </a:xfrm>
            <a:prstGeom prst="line">
              <a:avLst/>
            </a:prstGeom>
            <a:ln w="508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B3875D0B-D910-36CA-4FC3-DBFC67B83348}"/>
                </a:ext>
              </a:extLst>
            </p:cNvPr>
            <p:cNvCxnSpPr/>
            <p:nvPr/>
          </p:nvCxnSpPr>
          <p:spPr>
            <a:xfrm>
              <a:off x="4676307" y="1916189"/>
              <a:ext cx="0" cy="212430"/>
            </a:xfrm>
            <a:prstGeom prst="line">
              <a:avLst/>
            </a:prstGeom>
            <a:ln w="508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EDBEE1AC-6FEB-181B-7133-B688D8BF745B}"/>
              </a:ext>
            </a:extLst>
          </p:cNvPr>
          <p:cNvCxnSpPr>
            <a:cxnSpLocks/>
          </p:cNvCxnSpPr>
          <p:nvPr/>
        </p:nvCxnSpPr>
        <p:spPr>
          <a:xfrm>
            <a:off x="5461510" y="2709641"/>
            <a:ext cx="1442476" cy="199432"/>
          </a:xfrm>
          <a:prstGeom prst="line">
            <a:avLst/>
          </a:prstGeom>
          <a:ln w="635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79CF3192-C87C-40A1-4635-40625B8062E3}"/>
              </a:ext>
            </a:extLst>
          </p:cNvPr>
          <p:cNvGrpSpPr/>
          <p:nvPr/>
        </p:nvGrpSpPr>
        <p:grpSpPr>
          <a:xfrm>
            <a:off x="5674285" y="2663598"/>
            <a:ext cx="1093568" cy="318281"/>
            <a:chOff x="3432890" y="1724986"/>
            <a:chExt cx="1243417" cy="403633"/>
          </a:xfrm>
        </p:grpSpPr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1BF3D812-DAC4-51D2-2F75-5217D29B63D4}"/>
                </a:ext>
              </a:extLst>
            </p:cNvPr>
            <p:cNvCxnSpPr/>
            <p:nvPr/>
          </p:nvCxnSpPr>
          <p:spPr>
            <a:xfrm>
              <a:off x="3432890" y="1724986"/>
              <a:ext cx="0" cy="212430"/>
            </a:xfrm>
            <a:prstGeom prst="line">
              <a:avLst/>
            </a:prstGeom>
            <a:ln w="63500" cmpd="tri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19A7F423-2884-214D-5A5F-F1AF666A852B}"/>
                </a:ext>
              </a:extLst>
            </p:cNvPr>
            <p:cNvCxnSpPr/>
            <p:nvPr/>
          </p:nvCxnSpPr>
          <p:spPr>
            <a:xfrm>
              <a:off x="3847362" y="1784866"/>
              <a:ext cx="0" cy="212430"/>
            </a:xfrm>
            <a:prstGeom prst="line">
              <a:avLst/>
            </a:prstGeom>
            <a:ln w="63500" cmpd="tri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2BC755F1-5BDB-5FCF-378C-5E7B65616FE7}"/>
                </a:ext>
              </a:extLst>
            </p:cNvPr>
            <p:cNvCxnSpPr/>
            <p:nvPr/>
          </p:nvCxnSpPr>
          <p:spPr>
            <a:xfrm>
              <a:off x="4261834" y="1850251"/>
              <a:ext cx="0" cy="212430"/>
            </a:xfrm>
            <a:prstGeom prst="line">
              <a:avLst/>
            </a:prstGeom>
            <a:ln w="63500" cmpd="tri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6F83D9F4-CBAD-3D5E-69C9-893DF533C65E}"/>
                </a:ext>
              </a:extLst>
            </p:cNvPr>
            <p:cNvCxnSpPr/>
            <p:nvPr/>
          </p:nvCxnSpPr>
          <p:spPr>
            <a:xfrm>
              <a:off x="4676307" y="1916189"/>
              <a:ext cx="0" cy="212430"/>
            </a:xfrm>
            <a:prstGeom prst="line">
              <a:avLst/>
            </a:prstGeom>
            <a:ln w="63500" cmpd="tri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1FE01504-C10B-CBB6-4FDA-5FF14D9A38DD}"/>
              </a:ext>
            </a:extLst>
          </p:cNvPr>
          <p:cNvCxnSpPr>
            <a:cxnSpLocks/>
          </p:cNvCxnSpPr>
          <p:nvPr/>
        </p:nvCxnSpPr>
        <p:spPr>
          <a:xfrm>
            <a:off x="5074061" y="3084410"/>
            <a:ext cx="0" cy="1769161"/>
          </a:xfrm>
          <a:prstGeom prst="line">
            <a:avLst/>
          </a:prstGeom>
          <a:ln w="127000" cmpd="tri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14D3F2A8-9E14-EA2E-21C2-CBA4EAC9007E}"/>
              </a:ext>
            </a:extLst>
          </p:cNvPr>
          <p:cNvCxnSpPr>
            <a:cxnSpLocks/>
          </p:cNvCxnSpPr>
          <p:nvPr/>
        </p:nvCxnSpPr>
        <p:spPr>
          <a:xfrm>
            <a:off x="4897091" y="3043687"/>
            <a:ext cx="0" cy="1579551"/>
          </a:xfrm>
          <a:prstGeom prst="line">
            <a:avLst/>
          </a:prstGeom>
          <a:ln w="127000" cmpd="tri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EA33520E-B204-9D0E-79CF-FF6062390A61}"/>
              </a:ext>
            </a:extLst>
          </p:cNvPr>
          <p:cNvCxnSpPr>
            <a:cxnSpLocks/>
          </p:cNvCxnSpPr>
          <p:nvPr/>
        </p:nvCxnSpPr>
        <p:spPr>
          <a:xfrm flipH="1">
            <a:off x="3055585" y="4811699"/>
            <a:ext cx="2041776" cy="1202166"/>
          </a:xfrm>
          <a:prstGeom prst="line">
            <a:avLst/>
          </a:prstGeom>
          <a:ln w="127000" cmpd="tri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BD4C9AD4-44A0-8517-4402-6183184EC958}"/>
              </a:ext>
            </a:extLst>
          </p:cNvPr>
          <p:cNvCxnSpPr>
            <a:cxnSpLocks/>
          </p:cNvCxnSpPr>
          <p:nvPr/>
        </p:nvCxnSpPr>
        <p:spPr>
          <a:xfrm flipH="1">
            <a:off x="2880153" y="4583458"/>
            <a:ext cx="2041776" cy="1202166"/>
          </a:xfrm>
          <a:prstGeom prst="line">
            <a:avLst/>
          </a:prstGeom>
          <a:ln w="127000" cmpd="tri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Rectangle: Rounded Corners 347">
            <a:extLst>
              <a:ext uri="{FF2B5EF4-FFF2-40B4-BE49-F238E27FC236}">
                <a16:creationId xmlns:a16="http://schemas.microsoft.com/office/drawing/2014/main" id="{72ED6B94-4C30-3D92-DC62-4C6D43D1D579}"/>
              </a:ext>
            </a:extLst>
          </p:cNvPr>
          <p:cNvSpPr>
            <a:spLocks noChangeAspect="1"/>
          </p:cNvSpPr>
          <p:nvPr/>
        </p:nvSpPr>
        <p:spPr>
          <a:xfrm>
            <a:off x="4565154" y="2233427"/>
            <a:ext cx="772235" cy="937355"/>
          </a:xfrm>
          <a:prstGeom prst="roundRect">
            <a:avLst>
              <a:gd name="adj" fmla="val 5650"/>
            </a:avLst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 extrusionH="381000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39F43564-3263-8AAB-C658-F308967B07DB}"/>
              </a:ext>
            </a:extLst>
          </p:cNvPr>
          <p:cNvGrpSpPr>
            <a:grpSpLocks noChangeAspect="1"/>
          </p:cNvGrpSpPr>
          <p:nvPr/>
        </p:nvGrpSpPr>
        <p:grpSpPr>
          <a:xfrm>
            <a:off x="5388071" y="2273665"/>
            <a:ext cx="386118" cy="432625"/>
            <a:chOff x="943770" y="1475959"/>
            <a:chExt cx="788465" cy="914400"/>
          </a:xfrm>
          <a:scene3d>
            <a:camera prst="isometricOffAxis2Left"/>
            <a:lightRig rig="threePt" dir="t"/>
          </a:scene3d>
        </p:grpSpPr>
        <p:sp>
          <p:nvSpPr>
            <p:cNvPr id="350" name="Rectangle: Rounded Corners 349">
              <a:extLst>
                <a:ext uri="{FF2B5EF4-FFF2-40B4-BE49-F238E27FC236}">
                  <a16:creationId xmlns:a16="http://schemas.microsoft.com/office/drawing/2014/main" id="{582469B4-FEAC-AF53-8056-CCDBAD5A7058}"/>
                </a:ext>
              </a:extLst>
            </p:cNvPr>
            <p:cNvSpPr/>
            <p:nvPr/>
          </p:nvSpPr>
          <p:spPr>
            <a:xfrm>
              <a:off x="943770" y="1475959"/>
              <a:ext cx="788465" cy="9144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sp3d extrusionH="190500">
              <a:bevelT w="381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9D8EDE1F-9C06-0720-00C9-065DF232E7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38" y="1577875"/>
              <a:ext cx="591125" cy="477936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Rectangle: Rounded Corners 351">
              <a:extLst>
                <a:ext uri="{FF2B5EF4-FFF2-40B4-BE49-F238E27FC236}">
                  <a16:creationId xmlns:a16="http://schemas.microsoft.com/office/drawing/2014/main" id="{55005E6E-3DC0-23D1-A5A9-D81AAEC69DBC}"/>
                </a:ext>
              </a:extLst>
            </p:cNvPr>
            <p:cNvSpPr/>
            <p:nvPr/>
          </p:nvSpPr>
          <p:spPr>
            <a:xfrm>
              <a:off x="1404857" y="2167255"/>
              <a:ext cx="224494" cy="1149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190500">
              <a:bevelT w="2540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0154107-2AB5-714D-F0C0-9F36B9C12E56}"/>
                </a:ext>
              </a:extLst>
            </p:cNvPr>
            <p:cNvCxnSpPr>
              <a:cxnSpLocks/>
            </p:cNvCxnSpPr>
            <p:nvPr/>
          </p:nvCxnSpPr>
          <p:spPr>
            <a:xfrm>
              <a:off x="1075939" y="1652934"/>
              <a:ext cx="169739" cy="0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029C0ED2-67CF-E7DE-90D2-237F98B38631}"/>
                </a:ext>
              </a:extLst>
            </p:cNvPr>
            <p:cNvCxnSpPr>
              <a:cxnSpLocks/>
            </p:cNvCxnSpPr>
            <p:nvPr/>
          </p:nvCxnSpPr>
          <p:spPr>
            <a:xfrm>
              <a:off x="1075939" y="1737804"/>
              <a:ext cx="169739" cy="0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4501681-9627-1CC0-973D-F223CBF9180E}"/>
                </a:ext>
              </a:extLst>
            </p:cNvPr>
            <p:cNvSpPr/>
            <p:nvPr/>
          </p:nvSpPr>
          <p:spPr>
            <a:xfrm>
              <a:off x="1323888" y="1923560"/>
              <a:ext cx="281986" cy="79530"/>
            </a:xfrm>
            <a:custGeom>
              <a:avLst/>
              <a:gdLst>
                <a:gd name="connsiteX0" fmla="*/ 0 w 981075"/>
                <a:gd name="connsiteY0" fmla="*/ 257231 h 276698"/>
                <a:gd name="connsiteX1" fmla="*/ 314325 w 981075"/>
                <a:gd name="connsiteY1" fmla="*/ 56 h 276698"/>
                <a:gd name="connsiteX2" fmla="*/ 685800 w 981075"/>
                <a:gd name="connsiteY2" fmla="*/ 276281 h 276698"/>
                <a:gd name="connsiteX3" fmla="*/ 981075 w 981075"/>
                <a:gd name="connsiteY3" fmla="*/ 47681 h 27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075" h="276698">
                  <a:moveTo>
                    <a:pt x="0" y="257231"/>
                  </a:moveTo>
                  <a:cubicBezTo>
                    <a:pt x="100012" y="127056"/>
                    <a:pt x="200025" y="-3119"/>
                    <a:pt x="314325" y="56"/>
                  </a:cubicBezTo>
                  <a:cubicBezTo>
                    <a:pt x="428625" y="3231"/>
                    <a:pt x="574675" y="268344"/>
                    <a:pt x="685800" y="276281"/>
                  </a:cubicBezTo>
                  <a:cubicBezTo>
                    <a:pt x="796925" y="284218"/>
                    <a:pt x="890588" y="177856"/>
                    <a:pt x="981075" y="47681"/>
                  </a:cubicBezTo>
                </a:path>
              </a:pathLst>
            </a:custGeom>
            <a:noFill/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D84366D1-F516-1067-BBB5-8B79FC5D5A9C}"/>
              </a:ext>
            </a:extLst>
          </p:cNvPr>
          <p:cNvGrpSpPr>
            <a:grpSpLocks noChangeAspect="1"/>
          </p:cNvGrpSpPr>
          <p:nvPr/>
        </p:nvGrpSpPr>
        <p:grpSpPr>
          <a:xfrm>
            <a:off x="5751616" y="2322310"/>
            <a:ext cx="386118" cy="432625"/>
            <a:chOff x="943770" y="1475959"/>
            <a:chExt cx="788465" cy="914400"/>
          </a:xfrm>
          <a:scene3d>
            <a:camera prst="isometricOffAxis2Left"/>
            <a:lightRig rig="threePt" dir="t"/>
          </a:scene3d>
        </p:grpSpPr>
        <p:sp>
          <p:nvSpPr>
            <p:cNvPr id="357" name="Rectangle: Rounded Corners 356">
              <a:extLst>
                <a:ext uri="{FF2B5EF4-FFF2-40B4-BE49-F238E27FC236}">
                  <a16:creationId xmlns:a16="http://schemas.microsoft.com/office/drawing/2014/main" id="{43302A4E-D4F8-0749-DADB-179F4C6A8910}"/>
                </a:ext>
              </a:extLst>
            </p:cNvPr>
            <p:cNvSpPr/>
            <p:nvPr/>
          </p:nvSpPr>
          <p:spPr>
            <a:xfrm>
              <a:off x="943770" y="1475959"/>
              <a:ext cx="788465" cy="9144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sp3d extrusionH="190500">
              <a:bevelT w="381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4DCE1309-C268-6381-708D-299AF0E0E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38" y="1577875"/>
              <a:ext cx="591125" cy="477936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ectangle: Rounded Corners 358">
              <a:extLst>
                <a:ext uri="{FF2B5EF4-FFF2-40B4-BE49-F238E27FC236}">
                  <a16:creationId xmlns:a16="http://schemas.microsoft.com/office/drawing/2014/main" id="{BDB8B0FC-1F73-36B6-EC6C-97E45CE2B000}"/>
                </a:ext>
              </a:extLst>
            </p:cNvPr>
            <p:cNvSpPr/>
            <p:nvPr/>
          </p:nvSpPr>
          <p:spPr>
            <a:xfrm>
              <a:off x="1404857" y="2167255"/>
              <a:ext cx="224494" cy="1149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190500">
              <a:bevelT w="2540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CCEF9AB4-152C-AE87-FCAD-23A6A92B3D96}"/>
                </a:ext>
              </a:extLst>
            </p:cNvPr>
            <p:cNvCxnSpPr>
              <a:cxnSpLocks/>
            </p:cNvCxnSpPr>
            <p:nvPr/>
          </p:nvCxnSpPr>
          <p:spPr>
            <a:xfrm>
              <a:off x="1075939" y="1652934"/>
              <a:ext cx="169739" cy="0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67B22686-1060-70FD-3628-E67325BDCAEE}"/>
                </a:ext>
              </a:extLst>
            </p:cNvPr>
            <p:cNvCxnSpPr>
              <a:cxnSpLocks/>
            </p:cNvCxnSpPr>
            <p:nvPr/>
          </p:nvCxnSpPr>
          <p:spPr>
            <a:xfrm>
              <a:off x="1075939" y="1737804"/>
              <a:ext cx="169739" cy="0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1BE60649-A474-2D50-3A0C-082F3CDA9A46}"/>
                </a:ext>
              </a:extLst>
            </p:cNvPr>
            <p:cNvSpPr/>
            <p:nvPr/>
          </p:nvSpPr>
          <p:spPr>
            <a:xfrm>
              <a:off x="1323888" y="1923560"/>
              <a:ext cx="281986" cy="79530"/>
            </a:xfrm>
            <a:custGeom>
              <a:avLst/>
              <a:gdLst>
                <a:gd name="connsiteX0" fmla="*/ 0 w 981075"/>
                <a:gd name="connsiteY0" fmla="*/ 257231 h 276698"/>
                <a:gd name="connsiteX1" fmla="*/ 314325 w 981075"/>
                <a:gd name="connsiteY1" fmla="*/ 56 h 276698"/>
                <a:gd name="connsiteX2" fmla="*/ 685800 w 981075"/>
                <a:gd name="connsiteY2" fmla="*/ 276281 h 276698"/>
                <a:gd name="connsiteX3" fmla="*/ 981075 w 981075"/>
                <a:gd name="connsiteY3" fmla="*/ 47681 h 27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075" h="276698">
                  <a:moveTo>
                    <a:pt x="0" y="257231"/>
                  </a:moveTo>
                  <a:cubicBezTo>
                    <a:pt x="100012" y="127056"/>
                    <a:pt x="200025" y="-3119"/>
                    <a:pt x="314325" y="56"/>
                  </a:cubicBezTo>
                  <a:cubicBezTo>
                    <a:pt x="428625" y="3231"/>
                    <a:pt x="574675" y="268344"/>
                    <a:pt x="685800" y="276281"/>
                  </a:cubicBezTo>
                  <a:cubicBezTo>
                    <a:pt x="796925" y="284218"/>
                    <a:pt x="890588" y="177856"/>
                    <a:pt x="981075" y="47681"/>
                  </a:cubicBezTo>
                </a:path>
              </a:pathLst>
            </a:custGeom>
            <a:noFill/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2B66A9A5-705E-2CFB-34AD-54B23405938A}"/>
              </a:ext>
            </a:extLst>
          </p:cNvPr>
          <p:cNvGrpSpPr>
            <a:grpSpLocks noChangeAspect="1"/>
          </p:cNvGrpSpPr>
          <p:nvPr/>
        </p:nvGrpSpPr>
        <p:grpSpPr>
          <a:xfrm>
            <a:off x="6115161" y="2372350"/>
            <a:ext cx="386118" cy="432625"/>
            <a:chOff x="943770" y="1475959"/>
            <a:chExt cx="788465" cy="914400"/>
          </a:xfrm>
          <a:scene3d>
            <a:camera prst="isometricOffAxis2Left"/>
            <a:lightRig rig="threePt" dir="t"/>
          </a:scene3d>
        </p:grpSpPr>
        <p:sp>
          <p:nvSpPr>
            <p:cNvPr id="364" name="Rectangle: Rounded Corners 363">
              <a:extLst>
                <a:ext uri="{FF2B5EF4-FFF2-40B4-BE49-F238E27FC236}">
                  <a16:creationId xmlns:a16="http://schemas.microsoft.com/office/drawing/2014/main" id="{3AD9F154-FBB0-D0B3-D4B9-E3B37861C9AB}"/>
                </a:ext>
              </a:extLst>
            </p:cNvPr>
            <p:cNvSpPr/>
            <p:nvPr/>
          </p:nvSpPr>
          <p:spPr>
            <a:xfrm>
              <a:off x="943770" y="1475959"/>
              <a:ext cx="788465" cy="9144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sp3d extrusionH="190500">
              <a:bevelT w="381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389CB406-8979-02AC-7774-63CBB26CB0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38" y="1577875"/>
              <a:ext cx="591125" cy="477936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Rectangle: Rounded Corners 365">
              <a:extLst>
                <a:ext uri="{FF2B5EF4-FFF2-40B4-BE49-F238E27FC236}">
                  <a16:creationId xmlns:a16="http://schemas.microsoft.com/office/drawing/2014/main" id="{D893E547-6122-CE44-CFDF-A39E9DBB4003}"/>
                </a:ext>
              </a:extLst>
            </p:cNvPr>
            <p:cNvSpPr/>
            <p:nvPr/>
          </p:nvSpPr>
          <p:spPr>
            <a:xfrm>
              <a:off x="1404857" y="2167255"/>
              <a:ext cx="224494" cy="1149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190500">
              <a:bevelT w="2540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576F9D6D-0EAF-CB45-B015-15980695202E}"/>
                </a:ext>
              </a:extLst>
            </p:cNvPr>
            <p:cNvCxnSpPr>
              <a:cxnSpLocks/>
            </p:cNvCxnSpPr>
            <p:nvPr/>
          </p:nvCxnSpPr>
          <p:spPr>
            <a:xfrm>
              <a:off x="1075939" y="1652934"/>
              <a:ext cx="169739" cy="0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0A36F47A-FFD3-5401-592B-E09DFBD05459}"/>
                </a:ext>
              </a:extLst>
            </p:cNvPr>
            <p:cNvCxnSpPr>
              <a:cxnSpLocks/>
            </p:cNvCxnSpPr>
            <p:nvPr/>
          </p:nvCxnSpPr>
          <p:spPr>
            <a:xfrm>
              <a:off x="1075939" y="1737804"/>
              <a:ext cx="169739" cy="0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A504EC00-8B8F-B362-F9E4-DAA15F2D813A}"/>
                </a:ext>
              </a:extLst>
            </p:cNvPr>
            <p:cNvSpPr/>
            <p:nvPr/>
          </p:nvSpPr>
          <p:spPr>
            <a:xfrm>
              <a:off x="1323888" y="1923560"/>
              <a:ext cx="281986" cy="79530"/>
            </a:xfrm>
            <a:custGeom>
              <a:avLst/>
              <a:gdLst>
                <a:gd name="connsiteX0" fmla="*/ 0 w 981075"/>
                <a:gd name="connsiteY0" fmla="*/ 257231 h 276698"/>
                <a:gd name="connsiteX1" fmla="*/ 314325 w 981075"/>
                <a:gd name="connsiteY1" fmla="*/ 56 h 276698"/>
                <a:gd name="connsiteX2" fmla="*/ 685800 w 981075"/>
                <a:gd name="connsiteY2" fmla="*/ 276281 h 276698"/>
                <a:gd name="connsiteX3" fmla="*/ 981075 w 981075"/>
                <a:gd name="connsiteY3" fmla="*/ 47681 h 27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075" h="276698">
                  <a:moveTo>
                    <a:pt x="0" y="257231"/>
                  </a:moveTo>
                  <a:cubicBezTo>
                    <a:pt x="100012" y="127056"/>
                    <a:pt x="200025" y="-3119"/>
                    <a:pt x="314325" y="56"/>
                  </a:cubicBezTo>
                  <a:cubicBezTo>
                    <a:pt x="428625" y="3231"/>
                    <a:pt x="574675" y="268344"/>
                    <a:pt x="685800" y="276281"/>
                  </a:cubicBezTo>
                  <a:cubicBezTo>
                    <a:pt x="796925" y="284218"/>
                    <a:pt x="890588" y="177856"/>
                    <a:pt x="981075" y="47681"/>
                  </a:cubicBezTo>
                </a:path>
              </a:pathLst>
            </a:custGeom>
            <a:noFill/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92CB1EDA-906E-2549-5CC0-FDAC8B6C81AF}"/>
              </a:ext>
            </a:extLst>
          </p:cNvPr>
          <p:cNvGrpSpPr>
            <a:grpSpLocks noChangeAspect="1"/>
          </p:cNvGrpSpPr>
          <p:nvPr/>
        </p:nvGrpSpPr>
        <p:grpSpPr>
          <a:xfrm>
            <a:off x="6478706" y="2426873"/>
            <a:ext cx="386118" cy="432625"/>
            <a:chOff x="943770" y="1475959"/>
            <a:chExt cx="788465" cy="914400"/>
          </a:xfrm>
          <a:scene3d>
            <a:camera prst="isometricOffAxis2Left"/>
            <a:lightRig rig="threePt" dir="t"/>
          </a:scene3d>
        </p:grpSpPr>
        <p:sp>
          <p:nvSpPr>
            <p:cNvPr id="371" name="Rectangle: Rounded Corners 370">
              <a:extLst>
                <a:ext uri="{FF2B5EF4-FFF2-40B4-BE49-F238E27FC236}">
                  <a16:creationId xmlns:a16="http://schemas.microsoft.com/office/drawing/2014/main" id="{7F97D2FC-E4C2-2F69-B81B-DCAA02D6286C}"/>
                </a:ext>
              </a:extLst>
            </p:cNvPr>
            <p:cNvSpPr/>
            <p:nvPr/>
          </p:nvSpPr>
          <p:spPr>
            <a:xfrm>
              <a:off x="943770" y="1475959"/>
              <a:ext cx="788465" cy="9144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sp3d extrusionH="190500">
              <a:bevelT w="381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B98E78DB-310D-8064-0B84-6D33BBC1AB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38" y="1577875"/>
              <a:ext cx="591125" cy="477936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Rectangle: Rounded Corners 372">
              <a:extLst>
                <a:ext uri="{FF2B5EF4-FFF2-40B4-BE49-F238E27FC236}">
                  <a16:creationId xmlns:a16="http://schemas.microsoft.com/office/drawing/2014/main" id="{F3A75BF2-15B0-05F7-C96B-D4278D23CA79}"/>
                </a:ext>
              </a:extLst>
            </p:cNvPr>
            <p:cNvSpPr/>
            <p:nvPr/>
          </p:nvSpPr>
          <p:spPr>
            <a:xfrm>
              <a:off x="1404857" y="2167255"/>
              <a:ext cx="224494" cy="1149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190500">
              <a:bevelT w="25400" h="25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C31A7299-0765-7AF4-B804-1A845375821E}"/>
                </a:ext>
              </a:extLst>
            </p:cNvPr>
            <p:cNvCxnSpPr>
              <a:cxnSpLocks/>
            </p:cNvCxnSpPr>
            <p:nvPr/>
          </p:nvCxnSpPr>
          <p:spPr>
            <a:xfrm>
              <a:off x="1075939" y="1652934"/>
              <a:ext cx="169739" cy="0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60C493AE-DCBF-C3F6-73B0-D6C453EA5BC3}"/>
                </a:ext>
              </a:extLst>
            </p:cNvPr>
            <p:cNvCxnSpPr>
              <a:cxnSpLocks/>
            </p:cNvCxnSpPr>
            <p:nvPr/>
          </p:nvCxnSpPr>
          <p:spPr>
            <a:xfrm>
              <a:off x="1075939" y="1737804"/>
              <a:ext cx="169739" cy="0"/>
            </a:xfrm>
            <a:prstGeom prst="line">
              <a:avLst/>
            </a:prstGeom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5DF01045-02D2-B270-DE35-8C93AE04E8DF}"/>
                </a:ext>
              </a:extLst>
            </p:cNvPr>
            <p:cNvSpPr/>
            <p:nvPr/>
          </p:nvSpPr>
          <p:spPr>
            <a:xfrm>
              <a:off x="1323888" y="1923560"/>
              <a:ext cx="281986" cy="79530"/>
            </a:xfrm>
            <a:custGeom>
              <a:avLst/>
              <a:gdLst>
                <a:gd name="connsiteX0" fmla="*/ 0 w 981075"/>
                <a:gd name="connsiteY0" fmla="*/ 257231 h 276698"/>
                <a:gd name="connsiteX1" fmla="*/ 314325 w 981075"/>
                <a:gd name="connsiteY1" fmla="*/ 56 h 276698"/>
                <a:gd name="connsiteX2" fmla="*/ 685800 w 981075"/>
                <a:gd name="connsiteY2" fmla="*/ 276281 h 276698"/>
                <a:gd name="connsiteX3" fmla="*/ 981075 w 981075"/>
                <a:gd name="connsiteY3" fmla="*/ 47681 h 27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075" h="276698">
                  <a:moveTo>
                    <a:pt x="0" y="257231"/>
                  </a:moveTo>
                  <a:cubicBezTo>
                    <a:pt x="100012" y="127056"/>
                    <a:pt x="200025" y="-3119"/>
                    <a:pt x="314325" y="56"/>
                  </a:cubicBezTo>
                  <a:cubicBezTo>
                    <a:pt x="428625" y="3231"/>
                    <a:pt x="574675" y="268344"/>
                    <a:pt x="685800" y="276281"/>
                  </a:cubicBezTo>
                  <a:cubicBezTo>
                    <a:pt x="796925" y="284218"/>
                    <a:pt x="890588" y="177856"/>
                    <a:pt x="981075" y="47681"/>
                  </a:cubicBezTo>
                </a:path>
              </a:pathLst>
            </a:custGeom>
            <a:noFill/>
            <a:ln w="38100" cap="rnd">
              <a:solidFill>
                <a:schemeClr val="bg2">
                  <a:lumMod val="50000"/>
                </a:schemeClr>
              </a:solidFill>
              <a:round/>
            </a:ln>
            <a:sp3d extrusionH="19050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77" name="Rectangle: Rounded Corners 376">
            <a:extLst>
              <a:ext uri="{FF2B5EF4-FFF2-40B4-BE49-F238E27FC236}">
                <a16:creationId xmlns:a16="http://schemas.microsoft.com/office/drawing/2014/main" id="{025F0B08-A2BA-7905-91C1-D682AB6B1E1C}"/>
              </a:ext>
            </a:extLst>
          </p:cNvPr>
          <p:cNvSpPr>
            <a:spLocks noChangeAspect="1"/>
          </p:cNvSpPr>
          <p:nvPr/>
        </p:nvSpPr>
        <p:spPr>
          <a:xfrm>
            <a:off x="6759842" y="2543163"/>
            <a:ext cx="772235" cy="937355"/>
          </a:xfrm>
          <a:prstGeom prst="roundRect">
            <a:avLst>
              <a:gd name="adj" fmla="val 5650"/>
            </a:avLst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 extrusionH="381000"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E25DE209-71BA-1726-1909-30108871A9EB}"/>
              </a:ext>
            </a:extLst>
          </p:cNvPr>
          <p:cNvGrpSpPr/>
          <p:nvPr/>
        </p:nvGrpSpPr>
        <p:grpSpPr>
          <a:xfrm>
            <a:off x="7588796" y="2620764"/>
            <a:ext cx="154447" cy="750878"/>
            <a:chOff x="6014769" y="3090032"/>
            <a:chExt cx="1532153" cy="952237"/>
          </a:xfrm>
        </p:grpSpPr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38C0688C-D827-E438-7D91-524F775E8129}"/>
                </a:ext>
              </a:extLst>
            </p:cNvPr>
            <p:cNvCxnSpPr>
              <a:cxnSpLocks/>
            </p:cNvCxnSpPr>
            <p:nvPr/>
          </p:nvCxnSpPr>
          <p:spPr>
            <a:xfrm>
              <a:off x="6014769" y="3090032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8340958E-23B3-2487-B6FB-79323A077044}"/>
                </a:ext>
              </a:extLst>
            </p:cNvPr>
            <p:cNvCxnSpPr>
              <a:cxnSpLocks/>
            </p:cNvCxnSpPr>
            <p:nvPr/>
          </p:nvCxnSpPr>
          <p:spPr>
            <a:xfrm>
              <a:off x="6014769" y="3220207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17BA5FED-9D1A-3BEA-6BFE-57AE1927E17B}"/>
                </a:ext>
              </a:extLst>
            </p:cNvPr>
            <p:cNvCxnSpPr>
              <a:cxnSpLocks/>
            </p:cNvCxnSpPr>
            <p:nvPr/>
          </p:nvCxnSpPr>
          <p:spPr>
            <a:xfrm>
              <a:off x="6014769" y="3364053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E5589EBE-8572-31AF-DFFE-87EF7838F1F3}"/>
                </a:ext>
              </a:extLst>
            </p:cNvPr>
            <p:cNvCxnSpPr>
              <a:cxnSpLocks/>
            </p:cNvCxnSpPr>
            <p:nvPr/>
          </p:nvCxnSpPr>
          <p:spPr>
            <a:xfrm>
              <a:off x="6014769" y="3494228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E62DDD14-8DD0-594A-6877-21817CFA3DBC}"/>
                </a:ext>
              </a:extLst>
            </p:cNvPr>
            <p:cNvCxnSpPr>
              <a:cxnSpLocks/>
            </p:cNvCxnSpPr>
            <p:nvPr/>
          </p:nvCxnSpPr>
          <p:spPr>
            <a:xfrm>
              <a:off x="6014769" y="3638074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BFB35B9-5179-9D4C-F54D-1C612AF36EE9}"/>
                </a:ext>
              </a:extLst>
            </p:cNvPr>
            <p:cNvCxnSpPr>
              <a:cxnSpLocks/>
            </p:cNvCxnSpPr>
            <p:nvPr/>
          </p:nvCxnSpPr>
          <p:spPr>
            <a:xfrm>
              <a:off x="6014769" y="3768249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EBB8873-A2D4-A12A-DEAE-2003199A515A}"/>
                </a:ext>
              </a:extLst>
            </p:cNvPr>
            <p:cNvCxnSpPr>
              <a:cxnSpLocks/>
            </p:cNvCxnSpPr>
            <p:nvPr/>
          </p:nvCxnSpPr>
          <p:spPr>
            <a:xfrm>
              <a:off x="6014769" y="3912094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2FA27202-60DD-13AD-A514-DAB38F8BD52D}"/>
                </a:ext>
              </a:extLst>
            </p:cNvPr>
            <p:cNvCxnSpPr>
              <a:cxnSpLocks/>
            </p:cNvCxnSpPr>
            <p:nvPr/>
          </p:nvCxnSpPr>
          <p:spPr>
            <a:xfrm>
              <a:off x="6014769" y="4042269"/>
              <a:ext cx="153215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415CCA9B-ADE7-04D1-3336-0A6ACAC0CD42}"/>
              </a:ext>
            </a:extLst>
          </p:cNvPr>
          <p:cNvCxnSpPr>
            <a:cxnSpLocks/>
          </p:cNvCxnSpPr>
          <p:nvPr/>
        </p:nvCxnSpPr>
        <p:spPr>
          <a:xfrm flipH="1">
            <a:off x="3160159" y="4337478"/>
            <a:ext cx="2439632" cy="1437918"/>
          </a:xfrm>
          <a:prstGeom prst="line">
            <a:avLst/>
          </a:prstGeom>
          <a:ln w="127000" cmpd="tri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91CA0A6E-420E-1BBB-47C4-2D4C7214DD7D}"/>
              </a:ext>
            </a:extLst>
          </p:cNvPr>
          <p:cNvCxnSpPr>
            <a:cxnSpLocks/>
          </p:cNvCxnSpPr>
          <p:nvPr/>
        </p:nvCxnSpPr>
        <p:spPr>
          <a:xfrm flipH="1">
            <a:off x="2985199" y="4106519"/>
            <a:ext cx="2439632" cy="1437918"/>
          </a:xfrm>
          <a:prstGeom prst="line">
            <a:avLst/>
          </a:prstGeom>
          <a:ln w="127000" cmpd="tri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84663D3D-0F80-AF2E-0DA8-191A0D9F1ABF}"/>
              </a:ext>
            </a:extLst>
          </p:cNvPr>
          <p:cNvGrpSpPr/>
          <p:nvPr/>
        </p:nvGrpSpPr>
        <p:grpSpPr>
          <a:xfrm>
            <a:off x="580150" y="4675879"/>
            <a:ext cx="2447334" cy="1867951"/>
            <a:chOff x="2185987" y="1781651"/>
            <a:chExt cx="2897876" cy="2368868"/>
          </a:xfrm>
        </p:grpSpPr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0ABA4BA9-CB71-F4F5-80D5-197A5418BA21}"/>
                </a:ext>
              </a:extLst>
            </p:cNvPr>
            <p:cNvSpPr/>
            <p:nvPr/>
          </p:nvSpPr>
          <p:spPr>
            <a:xfrm>
              <a:off x="3369363" y="1781651"/>
              <a:ext cx="1714500" cy="18516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952500"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6553B0B4-7345-4F3F-159C-AC71B9A48CB0}"/>
                </a:ext>
              </a:extLst>
            </p:cNvPr>
            <p:cNvSpPr/>
            <p:nvPr/>
          </p:nvSpPr>
          <p:spPr>
            <a:xfrm>
              <a:off x="2185987" y="1828801"/>
              <a:ext cx="2297430" cy="23002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isometricOffAxis2Left"/>
              <a:lightRig rig="harsh" dir="t"/>
            </a:scene3d>
            <a:sp3d extrusionH="1905000"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6E825A80-ACA0-8E73-7D41-A73B7EA80D1A}"/>
                </a:ext>
              </a:extLst>
            </p:cNvPr>
            <p:cNvCxnSpPr>
              <a:cxnSpLocks/>
            </p:cNvCxnSpPr>
            <p:nvPr/>
          </p:nvCxnSpPr>
          <p:spPr>
            <a:xfrm>
              <a:off x="2353866" y="1803798"/>
              <a:ext cx="1960960" cy="292894"/>
            </a:xfrm>
            <a:prstGeom prst="line">
              <a:avLst/>
            </a:prstGeom>
            <a:ln w="317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2E3575F3-A791-F150-7D26-BB2330776348}"/>
                </a:ext>
              </a:extLst>
            </p:cNvPr>
            <p:cNvCxnSpPr>
              <a:cxnSpLocks/>
            </p:cNvCxnSpPr>
            <p:nvPr/>
          </p:nvCxnSpPr>
          <p:spPr>
            <a:xfrm>
              <a:off x="2350294" y="3846912"/>
              <a:ext cx="1960960" cy="292894"/>
            </a:xfrm>
            <a:prstGeom prst="line">
              <a:avLst/>
            </a:prstGeom>
            <a:ln w="317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76FDF5CE-C122-7B7D-781A-1074FA9E59E8}"/>
                </a:ext>
              </a:extLst>
            </p:cNvPr>
            <p:cNvCxnSpPr>
              <a:cxnSpLocks/>
            </p:cNvCxnSpPr>
            <p:nvPr/>
          </p:nvCxnSpPr>
          <p:spPr>
            <a:xfrm>
              <a:off x="2364583" y="1803798"/>
              <a:ext cx="0" cy="2043114"/>
            </a:xfrm>
            <a:prstGeom prst="line">
              <a:avLst/>
            </a:prstGeom>
            <a:ln w="317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9D90D81D-DD56-2514-EEAB-9D8CE36F5AF2}"/>
                </a:ext>
              </a:extLst>
            </p:cNvPr>
            <p:cNvCxnSpPr>
              <a:cxnSpLocks/>
            </p:cNvCxnSpPr>
            <p:nvPr/>
          </p:nvCxnSpPr>
          <p:spPr>
            <a:xfrm>
              <a:off x="4301730" y="2093119"/>
              <a:ext cx="0" cy="2057400"/>
            </a:xfrm>
            <a:prstGeom prst="line">
              <a:avLst/>
            </a:pr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B25F3F3C-2469-C3CD-E207-6252F5303B80}"/>
                </a:ext>
              </a:extLst>
            </p:cNvPr>
            <p:cNvCxnSpPr>
              <a:cxnSpLocks/>
            </p:cNvCxnSpPr>
            <p:nvPr/>
          </p:nvCxnSpPr>
          <p:spPr>
            <a:xfrm>
              <a:off x="3328993" y="1950244"/>
              <a:ext cx="0" cy="2043114"/>
            </a:xfrm>
            <a:prstGeom prst="line">
              <a:avLst/>
            </a:prstGeom>
            <a:ln w="4762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Right Bracket 396">
              <a:extLst>
                <a:ext uri="{FF2B5EF4-FFF2-40B4-BE49-F238E27FC236}">
                  <a16:creationId xmlns:a16="http://schemas.microsoft.com/office/drawing/2014/main" id="{405CBC02-142F-13D7-24EE-01E4FC098328}"/>
                </a:ext>
              </a:extLst>
            </p:cNvPr>
            <p:cNvSpPr/>
            <p:nvPr/>
          </p:nvSpPr>
          <p:spPr>
            <a:xfrm>
              <a:off x="3137186" y="2721768"/>
              <a:ext cx="75009" cy="353616"/>
            </a:xfrm>
            <a:prstGeom prst="rightBracke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C17A17DD-B81A-3411-3A71-05B49FDE9FB0}"/>
              </a:ext>
            </a:extLst>
          </p:cNvPr>
          <p:cNvCxnSpPr/>
          <p:nvPr/>
        </p:nvCxnSpPr>
        <p:spPr>
          <a:xfrm>
            <a:off x="5693947" y="2008337"/>
            <a:ext cx="0" cy="5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21D38DF7-29CC-B4B9-BBF3-B99004E683F6}"/>
              </a:ext>
            </a:extLst>
          </p:cNvPr>
          <p:cNvCxnSpPr>
            <a:cxnSpLocks/>
          </p:cNvCxnSpPr>
          <p:nvPr/>
        </p:nvCxnSpPr>
        <p:spPr>
          <a:xfrm>
            <a:off x="5443104" y="2774955"/>
            <a:ext cx="1354113" cy="188621"/>
          </a:xfrm>
          <a:prstGeom prst="line">
            <a:avLst/>
          </a:prstGeom>
          <a:ln w="63500" cmpd="tri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0B2392EF-F8BD-7F10-02D4-3EBE381981D6}"/>
              </a:ext>
            </a:extLst>
          </p:cNvPr>
          <p:cNvGrpSpPr>
            <a:grpSpLocks noChangeAspect="1"/>
          </p:cNvGrpSpPr>
          <p:nvPr/>
        </p:nvGrpSpPr>
        <p:grpSpPr>
          <a:xfrm>
            <a:off x="7230279" y="2724037"/>
            <a:ext cx="172909" cy="72104"/>
            <a:chOff x="7401241" y="4564845"/>
            <a:chExt cx="2924201" cy="1371600"/>
          </a:xfrm>
          <a:scene3d>
            <a:camera prst="isometricOffAxis2Left"/>
            <a:lightRig rig="threePt" dir="t"/>
          </a:scene3d>
        </p:grpSpPr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50E6CD41-ED05-D49E-A0D7-0851DFE9BEBB}"/>
                </a:ext>
              </a:extLst>
            </p:cNvPr>
            <p:cNvGrpSpPr/>
            <p:nvPr/>
          </p:nvGrpSpPr>
          <p:grpSpPr>
            <a:xfrm>
              <a:off x="7401241" y="4564845"/>
              <a:ext cx="2924201" cy="1371600"/>
              <a:chOff x="7401241" y="4564845"/>
              <a:chExt cx="2924201" cy="1371600"/>
            </a:xfrm>
          </p:grpSpPr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919B2B79-2A64-A2AE-E6EA-27FD231C1BC4}"/>
                  </a:ext>
                </a:extLst>
              </p:cNvPr>
              <p:cNvSpPr/>
              <p:nvPr/>
            </p:nvSpPr>
            <p:spPr>
              <a:xfrm>
                <a:off x="7401241" y="4564845"/>
                <a:ext cx="1371600" cy="13716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p3d extrusionH="25400" contourW="635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EA9AD044-01C4-0B18-87A8-BD8D386F67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4615" y="4657714"/>
                <a:ext cx="1185862" cy="11858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sp3d extrusionH="254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06" name="Flowchart: Display 405">
                <a:extLst>
                  <a:ext uri="{FF2B5EF4-FFF2-40B4-BE49-F238E27FC236}">
                    <a16:creationId xmlns:a16="http://schemas.microsoft.com/office/drawing/2014/main" id="{245BF121-0021-6FBB-8955-7F0993316BA4}"/>
                  </a:ext>
                </a:extLst>
              </p:cNvPr>
              <p:cNvSpPr/>
              <p:nvPr/>
            </p:nvSpPr>
            <p:spPr>
              <a:xfrm>
                <a:off x="8039442" y="4935130"/>
                <a:ext cx="2286000" cy="685800"/>
              </a:xfrm>
              <a:prstGeom prst="flowChartDisplay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p3d extrusionH="254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BE32428A-4EB7-8570-68BA-E916D94FD1C0}"/>
                </a:ext>
              </a:extLst>
            </p:cNvPr>
            <p:cNvSpPr/>
            <p:nvPr/>
          </p:nvSpPr>
          <p:spPr>
            <a:xfrm>
              <a:off x="7577139" y="4667240"/>
              <a:ext cx="1071565" cy="10430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p3d extrusionH="25400">
              <a:bevelT w="127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54A8341F-D7E1-FB9F-1E51-E1A5EF598B74}"/>
              </a:ext>
            </a:extLst>
          </p:cNvPr>
          <p:cNvGrpSpPr>
            <a:grpSpLocks noChangeAspect="1"/>
          </p:cNvGrpSpPr>
          <p:nvPr/>
        </p:nvGrpSpPr>
        <p:grpSpPr>
          <a:xfrm>
            <a:off x="7230279" y="2916080"/>
            <a:ext cx="172909" cy="72104"/>
            <a:chOff x="7401241" y="4564845"/>
            <a:chExt cx="2924201" cy="1371600"/>
          </a:xfrm>
          <a:scene3d>
            <a:camera prst="isometricOffAxis2Left"/>
            <a:lightRig rig="threePt" dir="t"/>
          </a:scene3d>
        </p:grpSpPr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755B8D7D-5D44-7299-B29D-250D6F0A8E86}"/>
                </a:ext>
              </a:extLst>
            </p:cNvPr>
            <p:cNvGrpSpPr/>
            <p:nvPr/>
          </p:nvGrpSpPr>
          <p:grpSpPr>
            <a:xfrm>
              <a:off x="7401241" y="4564845"/>
              <a:ext cx="2924201" cy="1371600"/>
              <a:chOff x="7401241" y="4564845"/>
              <a:chExt cx="2924201" cy="1371600"/>
            </a:xfrm>
          </p:grpSpPr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809B8EB4-5201-0888-ACBE-FCACB61C89CC}"/>
                  </a:ext>
                </a:extLst>
              </p:cNvPr>
              <p:cNvSpPr/>
              <p:nvPr/>
            </p:nvSpPr>
            <p:spPr>
              <a:xfrm>
                <a:off x="7401241" y="4564845"/>
                <a:ext cx="1371600" cy="13716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p3d extrusionH="25400" contourW="635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B09A2678-7564-3448-A798-51213472F2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4615" y="4657714"/>
                <a:ext cx="1185862" cy="11858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sp3d extrusionH="254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12" name="Flowchart: Display 411">
                <a:extLst>
                  <a:ext uri="{FF2B5EF4-FFF2-40B4-BE49-F238E27FC236}">
                    <a16:creationId xmlns:a16="http://schemas.microsoft.com/office/drawing/2014/main" id="{4B3A41CB-E34A-7F26-3BF0-188BAB17E01D}"/>
                  </a:ext>
                </a:extLst>
              </p:cNvPr>
              <p:cNvSpPr/>
              <p:nvPr/>
            </p:nvSpPr>
            <p:spPr>
              <a:xfrm>
                <a:off x="8039442" y="4935130"/>
                <a:ext cx="2286000" cy="685800"/>
              </a:xfrm>
              <a:prstGeom prst="flowChartDisplay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p3d extrusionH="254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09F8F9B0-A441-9FD6-159F-120002196C65}"/>
                </a:ext>
              </a:extLst>
            </p:cNvPr>
            <p:cNvSpPr/>
            <p:nvPr/>
          </p:nvSpPr>
          <p:spPr>
            <a:xfrm>
              <a:off x="7577139" y="4667240"/>
              <a:ext cx="1071565" cy="10430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p3d extrusionH="25400">
              <a:bevelT w="127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F01BF361-B3B4-C564-9141-A3913BAE1953}"/>
              </a:ext>
            </a:extLst>
          </p:cNvPr>
          <p:cNvGrpSpPr>
            <a:grpSpLocks noChangeAspect="1"/>
          </p:cNvGrpSpPr>
          <p:nvPr/>
        </p:nvGrpSpPr>
        <p:grpSpPr>
          <a:xfrm>
            <a:off x="7230279" y="3108122"/>
            <a:ext cx="172909" cy="72104"/>
            <a:chOff x="7401241" y="4564845"/>
            <a:chExt cx="2924201" cy="1371600"/>
          </a:xfrm>
          <a:scene3d>
            <a:camera prst="isometricOffAxis2Left"/>
            <a:lightRig rig="threePt" dir="t"/>
          </a:scene3d>
        </p:grpSpPr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A8F70BC3-3124-E03D-766B-D4EEE3A283C7}"/>
                </a:ext>
              </a:extLst>
            </p:cNvPr>
            <p:cNvGrpSpPr/>
            <p:nvPr/>
          </p:nvGrpSpPr>
          <p:grpSpPr>
            <a:xfrm>
              <a:off x="7401241" y="4564845"/>
              <a:ext cx="2924201" cy="1371600"/>
              <a:chOff x="7401241" y="4564845"/>
              <a:chExt cx="2924201" cy="1371600"/>
            </a:xfrm>
          </p:grpSpPr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E3458406-06FC-D669-B542-9CB567022F05}"/>
                  </a:ext>
                </a:extLst>
              </p:cNvPr>
              <p:cNvSpPr/>
              <p:nvPr/>
            </p:nvSpPr>
            <p:spPr>
              <a:xfrm>
                <a:off x="7401241" y="4564845"/>
                <a:ext cx="1371600" cy="13716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p3d extrusionH="25400" contourW="635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723C8C2-85FB-2BE4-DD1C-951EFBB73D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4615" y="4657714"/>
                <a:ext cx="1185862" cy="11858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sp3d extrusionH="254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18" name="Flowchart: Display 417">
                <a:extLst>
                  <a:ext uri="{FF2B5EF4-FFF2-40B4-BE49-F238E27FC236}">
                    <a16:creationId xmlns:a16="http://schemas.microsoft.com/office/drawing/2014/main" id="{398F199A-615D-4C3A-7FD9-8A150C9C1982}"/>
                  </a:ext>
                </a:extLst>
              </p:cNvPr>
              <p:cNvSpPr/>
              <p:nvPr/>
            </p:nvSpPr>
            <p:spPr>
              <a:xfrm>
                <a:off x="8039442" y="4935130"/>
                <a:ext cx="2286000" cy="685800"/>
              </a:xfrm>
              <a:prstGeom prst="flowChartDisplay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p3d extrusionH="254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8B9382E0-5569-5595-0829-C372574FED78}"/>
                </a:ext>
              </a:extLst>
            </p:cNvPr>
            <p:cNvSpPr/>
            <p:nvPr/>
          </p:nvSpPr>
          <p:spPr>
            <a:xfrm>
              <a:off x="7577139" y="4667240"/>
              <a:ext cx="1071565" cy="10430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p3d extrusionH="25400">
              <a:bevelT w="127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150A9411-A85C-13BD-BB63-3D29424B6C24}"/>
              </a:ext>
            </a:extLst>
          </p:cNvPr>
          <p:cNvGrpSpPr>
            <a:grpSpLocks noChangeAspect="1"/>
          </p:cNvGrpSpPr>
          <p:nvPr/>
        </p:nvGrpSpPr>
        <p:grpSpPr>
          <a:xfrm>
            <a:off x="7230279" y="3300163"/>
            <a:ext cx="172909" cy="72104"/>
            <a:chOff x="7401241" y="4564845"/>
            <a:chExt cx="2924201" cy="1371600"/>
          </a:xfrm>
          <a:scene3d>
            <a:camera prst="isometricOffAxis2Left"/>
            <a:lightRig rig="threePt" dir="t"/>
          </a:scene3d>
        </p:grpSpPr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92FFB398-86D4-2171-1D26-181C095F8186}"/>
                </a:ext>
              </a:extLst>
            </p:cNvPr>
            <p:cNvGrpSpPr/>
            <p:nvPr/>
          </p:nvGrpSpPr>
          <p:grpSpPr>
            <a:xfrm>
              <a:off x="7401241" y="4564845"/>
              <a:ext cx="2924201" cy="1371600"/>
              <a:chOff x="7401241" y="4564845"/>
              <a:chExt cx="2924201" cy="1371600"/>
            </a:xfrm>
          </p:grpSpPr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32643117-AC42-6791-9D81-233741B66FAF}"/>
                  </a:ext>
                </a:extLst>
              </p:cNvPr>
              <p:cNvSpPr/>
              <p:nvPr/>
            </p:nvSpPr>
            <p:spPr>
              <a:xfrm>
                <a:off x="7401241" y="4564845"/>
                <a:ext cx="1371600" cy="13716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p3d extrusionH="25400" contourW="635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8CA647EF-6174-82B6-AAFD-5CDA7F1D7A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4615" y="4657714"/>
                <a:ext cx="1185862" cy="11858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sp3d extrusionH="254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24" name="Flowchart: Display 423">
                <a:extLst>
                  <a:ext uri="{FF2B5EF4-FFF2-40B4-BE49-F238E27FC236}">
                    <a16:creationId xmlns:a16="http://schemas.microsoft.com/office/drawing/2014/main" id="{29A161E4-6C7B-5E73-6C6D-7FE31BA0B12D}"/>
                  </a:ext>
                </a:extLst>
              </p:cNvPr>
              <p:cNvSpPr/>
              <p:nvPr/>
            </p:nvSpPr>
            <p:spPr>
              <a:xfrm>
                <a:off x="8039442" y="4935130"/>
                <a:ext cx="2286000" cy="685800"/>
              </a:xfrm>
              <a:prstGeom prst="flowChartDisplay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p3d extrusionH="254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C0E533C8-68B1-2663-7072-FA807998F77E}"/>
                </a:ext>
              </a:extLst>
            </p:cNvPr>
            <p:cNvSpPr/>
            <p:nvPr/>
          </p:nvSpPr>
          <p:spPr>
            <a:xfrm>
              <a:off x="7577139" y="4667240"/>
              <a:ext cx="1071565" cy="10430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p3d extrusionH="25400">
              <a:bevelT w="127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D7AF3D47-DF41-D123-5DD7-DE1537291DE1}"/>
              </a:ext>
            </a:extLst>
          </p:cNvPr>
          <p:cNvGrpSpPr>
            <a:grpSpLocks noChangeAspect="1"/>
          </p:cNvGrpSpPr>
          <p:nvPr/>
        </p:nvGrpSpPr>
        <p:grpSpPr>
          <a:xfrm>
            <a:off x="2854136" y="2103570"/>
            <a:ext cx="172909" cy="72104"/>
            <a:chOff x="7401241" y="4564845"/>
            <a:chExt cx="2924201" cy="1371600"/>
          </a:xfrm>
          <a:scene3d>
            <a:camera prst="isometricOffAxis2Left"/>
            <a:lightRig rig="threePt" dir="t"/>
          </a:scene3d>
        </p:grpSpPr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914070DE-8B2A-B1BF-F938-46376D3A6D58}"/>
                </a:ext>
              </a:extLst>
            </p:cNvPr>
            <p:cNvGrpSpPr/>
            <p:nvPr/>
          </p:nvGrpSpPr>
          <p:grpSpPr>
            <a:xfrm>
              <a:off x="7401241" y="4564845"/>
              <a:ext cx="2924201" cy="1371600"/>
              <a:chOff x="7401241" y="4564845"/>
              <a:chExt cx="2924201" cy="1371600"/>
            </a:xfrm>
          </p:grpSpPr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CA3F1401-435E-A124-336A-2CC2CF333CBF}"/>
                  </a:ext>
                </a:extLst>
              </p:cNvPr>
              <p:cNvSpPr/>
              <p:nvPr/>
            </p:nvSpPr>
            <p:spPr>
              <a:xfrm>
                <a:off x="7401241" y="4564845"/>
                <a:ext cx="1371600" cy="13716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p3d extrusionH="25400" contourW="635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03F53AB6-669E-3A60-6C89-51150EDF54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4615" y="4657714"/>
                <a:ext cx="1185862" cy="11858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sp3d extrusionH="254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30" name="Flowchart: Display 429">
                <a:extLst>
                  <a:ext uri="{FF2B5EF4-FFF2-40B4-BE49-F238E27FC236}">
                    <a16:creationId xmlns:a16="http://schemas.microsoft.com/office/drawing/2014/main" id="{7843EB5C-69D1-8D68-11CE-315488C1E291}"/>
                  </a:ext>
                </a:extLst>
              </p:cNvPr>
              <p:cNvSpPr/>
              <p:nvPr/>
            </p:nvSpPr>
            <p:spPr>
              <a:xfrm>
                <a:off x="8039442" y="4935130"/>
                <a:ext cx="2286000" cy="685800"/>
              </a:xfrm>
              <a:prstGeom prst="flowChartDisplay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p3d extrusionH="254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F8B5C087-FAEE-0149-E1D8-06A60D4EFAE7}"/>
                </a:ext>
              </a:extLst>
            </p:cNvPr>
            <p:cNvSpPr/>
            <p:nvPr/>
          </p:nvSpPr>
          <p:spPr>
            <a:xfrm>
              <a:off x="7577139" y="4667240"/>
              <a:ext cx="1071565" cy="10430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p3d extrusionH="25400">
              <a:bevelT w="127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814C3C19-A6F3-FB99-2EAD-23465DE09A77}"/>
              </a:ext>
            </a:extLst>
          </p:cNvPr>
          <p:cNvGrpSpPr>
            <a:grpSpLocks noChangeAspect="1"/>
          </p:cNvGrpSpPr>
          <p:nvPr/>
        </p:nvGrpSpPr>
        <p:grpSpPr>
          <a:xfrm>
            <a:off x="2854136" y="2295612"/>
            <a:ext cx="172909" cy="72104"/>
            <a:chOff x="7401241" y="4564845"/>
            <a:chExt cx="2924201" cy="1371600"/>
          </a:xfrm>
          <a:scene3d>
            <a:camera prst="isometricOffAxis2Left"/>
            <a:lightRig rig="threePt" dir="t"/>
          </a:scene3d>
        </p:grpSpPr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46AF6149-044A-6F0F-659E-1AAB25256086}"/>
                </a:ext>
              </a:extLst>
            </p:cNvPr>
            <p:cNvGrpSpPr/>
            <p:nvPr/>
          </p:nvGrpSpPr>
          <p:grpSpPr>
            <a:xfrm>
              <a:off x="7401241" y="4564845"/>
              <a:ext cx="2924201" cy="1371600"/>
              <a:chOff x="7401241" y="4564845"/>
              <a:chExt cx="2924201" cy="1371600"/>
            </a:xfrm>
          </p:grpSpPr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AA493ED3-5D2F-19E3-915F-38D25D7232B2}"/>
                  </a:ext>
                </a:extLst>
              </p:cNvPr>
              <p:cNvSpPr/>
              <p:nvPr/>
            </p:nvSpPr>
            <p:spPr>
              <a:xfrm>
                <a:off x="7401241" y="4564845"/>
                <a:ext cx="1371600" cy="13716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p3d extrusionH="25400" contourW="635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F1BEAF8D-60B7-FFF4-231C-257A17DF8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4615" y="4657714"/>
                <a:ext cx="1185862" cy="11858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sp3d extrusionH="254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36" name="Flowchart: Display 435">
                <a:extLst>
                  <a:ext uri="{FF2B5EF4-FFF2-40B4-BE49-F238E27FC236}">
                    <a16:creationId xmlns:a16="http://schemas.microsoft.com/office/drawing/2014/main" id="{51AA91C9-A154-9A2E-C32E-D69DBE07BCED}"/>
                  </a:ext>
                </a:extLst>
              </p:cNvPr>
              <p:cNvSpPr/>
              <p:nvPr/>
            </p:nvSpPr>
            <p:spPr>
              <a:xfrm>
                <a:off x="8039442" y="4935130"/>
                <a:ext cx="2286000" cy="685800"/>
              </a:xfrm>
              <a:prstGeom prst="flowChartDisplay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p3d extrusionH="254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321ECF86-E715-E83F-C8D8-26546F503F19}"/>
                </a:ext>
              </a:extLst>
            </p:cNvPr>
            <p:cNvSpPr/>
            <p:nvPr/>
          </p:nvSpPr>
          <p:spPr>
            <a:xfrm>
              <a:off x="7577139" y="4667240"/>
              <a:ext cx="1071565" cy="10430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p3d extrusionH="25400">
              <a:bevelT w="127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6973B668-E5A9-150A-690D-031ADF410136}"/>
              </a:ext>
            </a:extLst>
          </p:cNvPr>
          <p:cNvGrpSpPr>
            <a:grpSpLocks noChangeAspect="1"/>
          </p:cNvGrpSpPr>
          <p:nvPr/>
        </p:nvGrpSpPr>
        <p:grpSpPr>
          <a:xfrm>
            <a:off x="2854136" y="2487654"/>
            <a:ext cx="172909" cy="72104"/>
            <a:chOff x="7401241" y="4564845"/>
            <a:chExt cx="2924201" cy="1371600"/>
          </a:xfrm>
          <a:scene3d>
            <a:camera prst="isometricOffAxis2Left"/>
            <a:lightRig rig="threePt" dir="t"/>
          </a:scene3d>
        </p:grpSpPr>
        <p:grpSp>
          <p:nvGrpSpPr>
            <p:cNvPr id="438" name="Group 437">
              <a:extLst>
                <a:ext uri="{FF2B5EF4-FFF2-40B4-BE49-F238E27FC236}">
                  <a16:creationId xmlns:a16="http://schemas.microsoft.com/office/drawing/2014/main" id="{14FA362F-F40F-BD88-350B-E4846A50A6B0}"/>
                </a:ext>
              </a:extLst>
            </p:cNvPr>
            <p:cNvGrpSpPr/>
            <p:nvPr/>
          </p:nvGrpSpPr>
          <p:grpSpPr>
            <a:xfrm>
              <a:off x="7401241" y="4564845"/>
              <a:ext cx="2924201" cy="1371600"/>
              <a:chOff x="7401241" y="4564845"/>
              <a:chExt cx="2924201" cy="1371600"/>
            </a:xfrm>
          </p:grpSpPr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21CD46C6-01D5-1299-96D7-A7320447BD7B}"/>
                  </a:ext>
                </a:extLst>
              </p:cNvPr>
              <p:cNvSpPr/>
              <p:nvPr/>
            </p:nvSpPr>
            <p:spPr>
              <a:xfrm>
                <a:off x="7401241" y="4564845"/>
                <a:ext cx="1371600" cy="13716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p3d extrusionH="25400" contourW="635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BA54C057-7F11-710C-7DBE-D2F7BEFFF0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4615" y="4657714"/>
                <a:ext cx="1185862" cy="11858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sp3d extrusionH="254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42" name="Flowchart: Display 441">
                <a:extLst>
                  <a:ext uri="{FF2B5EF4-FFF2-40B4-BE49-F238E27FC236}">
                    <a16:creationId xmlns:a16="http://schemas.microsoft.com/office/drawing/2014/main" id="{EF043BC5-24EB-C873-5CC5-44C399C71842}"/>
                  </a:ext>
                </a:extLst>
              </p:cNvPr>
              <p:cNvSpPr/>
              <p:nvPr/>
            </p:nvSpPr>
            <p:spPr>
              <a:xfrm>
                <a:off x="8039442" y="4935130"/>
                <a:ext cx="2286000" cy="685800"/>
              </a:xfrm>
              <a:prstGeom prst="flowChartDisplay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p3d extrusionH="254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E2492839-E326-6081-27F9-B5AF60512491}"/>
                </a:ext>
              </a:extLst>
            </p:cNvPr>
            <p:cNvSpPr/>
            <p:nvPr/>
          </p:nvSpPr>
          <p:spPr>
            <a:xfrm>
              <a:off x="7577139" y="4667240"/>
              <a:ext cx="1071565" cy="10430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p3d extrusionH="25400">
              <a:bevelT w="127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4D7D6A54-46EE-05C6-CD3C-3B1F242270BE}"/>
              </a:ext>
            </a:extLst>
          </p:cNvPr>
          <p:cNvGrpSpPr>
            <a:grpSpLocks noChangeAspect="1"/>
          </p:cNvGrpSpPr>
          <p:nvPr/>
        </p:nvGrpSpPr>
        <p:grpSpPr>
          <a:xfrm>
            <a:off x="2854136" y="2679695"/>
            <a:ext cx="172909" cy="72104"/>
            <a:chOff x="7401241" y="4564845"/>
            <a:chExt cx="2924201" cy="1371600"/>
          </a:xfrm>
          <a:scene3d>
            <a:camera prst="isometricOffAxis2Left"/>
            <a:lightRig rig="threePt" dir="t"/>
          </a:scene3d>
        </p:grpSpPr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9EC2B048-620B-AA6E-9C8D-C2DD9E2723B2}"/>
                </a:ext>
              </a:extLst>
            </p:cNvPr>
            <p:cNvGrpSpPr/>
            <p:nvPr/>
          </p:nvGrpSpPr>
          <p:grpSpPr>
            <a:xfrm>
              <a:off x="7401241" y="4564845"/>
              <a:ext cx="2924201" cy="1371600"/>
              <a:chOff x="7401241" y="4564845"/>
              <a:chExt cx="2924201" cy="1371600"/>
            </a:xfrm>
          </p:grpSpPr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4DE62BD2-579F-9A9E-D266-5F66443C0C5E}"/>
                  </a:ext>
                </a:extLst>
              </p:cNvPr>
              <p:cNvSpPr/>
              <p:nvPr/>
            </p:nvSpPr>
            <p:spPr>
              <a:xfrm>
                <a:off x="7401241" y="4564845"/>
                <a:ext cx="1371600" cy="13716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p3d extrusionH="25400" contourW="635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19D2C11F-5BB4-6FE8-3C35-052CA768F1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4615" y="4657714"/>
                <a:ext cx="1185862" cy="11858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sp3d extrusionH="254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48" name="Flowchart: Display 447">
                <a:extLst>
                  <a:ext uri="{FF2B5EF4-FFF2-40B4-BE49-F238E27FC236}">
                    <a16:creationId xmlns:a16="http://schemas.microsoft.com/office/drawing/2014/main" id="{A3BF4281-C6A2-02F7-5785-D0DB447AAFF9}"/>
                  </a:ext>
                </a:extLst>
              </p:cNvPr>
              <p:cNvSpPr/>
              <p:nvPr/>
            </p:nvSpPr>
            <p:spPr>
              <a:xfrm>
                <a:off x="8039442" y="4935130"/>
                <a:ext cx="2286000" cy="685800"/>
              </a:xfrm>
              <a:prstGeom prst="flowChartDisplay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p3d extrusionH="254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72A1F4D6-421C-5DEA-7F3B-1A7BB7C744A4}"/>
                </a:ext>
              </a:extLst>
            </p:cNvPr>
            <p:cNvSpPr/>
            <p:nvPr/>
          </p:nvSpPr>
          <p:spPr>
            <a:xfrm>
              <a:off x="7577139" y="4667240"/>
              <a:ext cx="1071565" cy="10430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p3d extrusionH="25400">
              <a:bevelT w="127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BA8202FB-BF80-5F43-2893-4FBE889D4151}"/>
              </a:ext>
            </a:extLst>
          </p:cNvPr>
          <p:cNvGrpSpPr/>
          <p:nvPr/>
        </p:nvGrpSpPr>
        <p:grpSpPr>
          <a:xfrm>
            <a:off x="4696533" y="2370116"/>
            <a:ext cx="200038" cy="74472"/>
            <a:chOff x="5067929" y="1251643"/>
            <a:chExt cx="236864" cy="94443"/>
          </a:xfrm>
        </p:grpSpPr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1124D921-CB6B-40F1-B0A3-F80C1533DD15}"/>
                </a:ext>
              </a:extLst>
            </p:cNvPr>
            <p:cNvGrpSpPr/>
            <p:nvPr/>
          </p:nvGrpSpPr>
          <p:grpSpPr>
            <a:xfrm>
              <a:off x="5067929" y="1251643"/>
              <a:ext cx="236864" cy="87510"/>
              <a:chOff x="4123869" y="2854855"/>
              <a:chExt cx="236864" cy="87510"/>
            </a:xfrm>
            <a:scene3d>
              <a:camera prst="isometricOffAxis2Left"/>
              <a:lightRig rig="threePt" dir="t"/>
            </a:scene3d>
          </p:grpSpPr>
          <p:sp>
            <p:nvSpPr>
              <p:cNvPr id="452" name="Rectangle: Rounded Corners 451">
                <a:extLst>
                  <a:ext uri="{FF2B5EF4-FFF2-40B4-BE49-F238E27FC236}">
                    <a16:creationId xmlns:a16="http://schemas.microsoft.com/office/drawing/2014/main" id="{4B47D7E5-34DF-744F-4E7C-5DAE41F049B7}"/>
                  </a:ext>
                </a:extLst>
              </p:cNvPr>
              <p:cNvSpPr/>
              <p:nvPr/>
            </p:nvSpPr>
            <p:spPr>
              <a:xfrm rot="16200000">
                <a:off x="4198546" y="2780178"/>
                <a:ext cx="87510" cy="23686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12700">
                <a:bevelT w="25400" h="254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84D51620-9EC5-2D01-C8EC-09F44D460FA6}"/>
                  </a:ext>
                </a:extLst>
              </p:cNvPr>
              <p:cNvGrpSpPr/>
              <p:nvPr/>
            </p:nvGrpSpPr>
            <p:grpSpPr>
              <a:xfrm rot="16200000">
                <a:off x="4215457" y="2796285"/>
                <a:ext cx="51792" cy="204650"/>
                <a:chOff x="6588918" y="464344"/>
                <a:chExt cx="77914" cy="271461"/>
              </a:xfrm>
            </p:grpSpPr>
            <p:sp>
              <p:nvSpPr>
                <p:cNvPr id="454" name="Rectangle: Rounded Corners 453">
                  <a:extLst>
                    <a:ext uri="{FF2B5EF4-FFF2-40B4-BE49-F238E27FC236}">
                      <a16:creationId xmlns:a16="http://schemas.microsoft.com/office/drawing/2014/main" id="{CA2D35C9-6393-34B8-BB9E-9ACDE71E9DDB}"/>
                    </a:ext>
                  </a:extLst>
                </p:cNvPr>
                <p:cNvSpPr/>
                <p:nvPr/>
              </p:nvSpPr>
              <p:spPr>
                <a:xfrm>
                  <a:off x="6588919" y="464344"/>
                  <a:ext cx="77913" cy="17383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55" name="Rectangle: Rounded Corners 454">
                  <a:extLst>
                    <a:ext uri="{FF2B5EF4-FFF2-40B4-BE49-F238E27FC236}">
                      <a16:creationId xmlns:a16="http://schemas.microsoft.com/office/drawing/2014/main" id="{B53BB0F1-81D0-47BA-C40C-E7F372A83549}"/>
                    </a:ext>
                  </a:extLst>
                </p:cNvPr>
                <p:cNvSpPr/>
                <p:nvPr/>
              </p:nvSpPr>
              <p:spPr>
                <a:xfrm>
                  <a:off x="6588918" y="638175"/>
                  <a:ext cx="77913" cy="9763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56" name="Rectangle 455">
                  <a:extLst>
                    <a:ext uri="{FF2B5EF4-FFF2-40B4-BE49-F238E27FC236}">
                      <a16:creationId xmlns:a16="http://schemas.microsoft.com/office/drawing/2014/main" id="{D6682195-3A63-F169-5732-8E8695A85F4C}"/>
                    </a:ext>
                  </a:extLst>
                </p:cNvPr>
                <p:cNvSpPr/>
                <p:nvPr/>
              </p:nvSpPr>
              <p:spPr>
                <a:xfrm>
                  <a:off x="6588918" y="616744"/>
                  <a:ext cx="77913" cy="274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03962EA7-B54D-3398-63F5-2A988FD61C50}"/>
                </a:ext>
              </a:extLst>
            </p:cNvPr>
            <p:cNvSpPr/>
            <p:nvPr/>
          </p:nvSpPr>
          <p:spPr>
            <a:xfrm>
              <a:off x="5174633" y="1291222"/>
              <a:ext cx="18288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63500">
              <a:bevelT w="127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C3337E80-6A49-29CB-2A2D-B6186D87564B}"/>
              </a:ext>
            </a:extLst>
          </p:cNvPr>
          <p:cNvGrpSpPr/>
          <p:nvPr/>
        </p:nvGrpSpPr>
        <p:grpSpPr>
          <a:xfrm>
            <a:off x="4696533" y="2559908"/>
            <a:ext cx="200038" cy="74472"/>
            <a:chOff x="5067929" y="1251643"/>
            <a:chExt cx="236864" cy="94443"/>
          </a:xfrm>
        </p:grpSpPr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7B5CDE90-AB59-1A53-E4E5-85C10EE178B2}"/>
                </a:ext>
              </a:extLst>
            </p:cNvPr>
            <p:cNvGrpSpPr/>
            <p:nvPr/>
          </p:nvGrpSpPr>
          <p:grpSpPr>
            <a:xfrm>
              <a:off x="5067929" y="1251643"/>
              <a:ext cx="236864" cy="87510"/>
              <a:chOff x="4123869" y="2854855"/>
              <a:chExt cx="236864" cy="87510"/>
            </a:xfrm>
            <a:scene3d>
              <a:camera prst="isometricOffAxis2Left"/>
              <a:lightRig rig="threePt" dir="t"/>
            </a:scene3d>
          </p:grpSpPr>
          <p:sp>
            <p:nvSpPr>
              <p:cNvPr id="460" name="Rectangle: Rounded Corners 459">
                <a:extLst>
                  <a:ext uri="{FF2B5EF4-FFF2-40B4-BE49-F238E27FC236}">
                    <a16:creationId xmlns:a16="http://schemas.microsoft.com/office/drawing/2014/main" id="{ED7E8130-5252-0005-C59F-801732917764}"/>
                  </a:ext>
                </a:extLst>
              </p:cNvPr>
              <p:cNvSpPr/>
              <p:nvPr/>
            </p:nvSpPr>
            <p:spPr>
              <a:xfrm rot="16200000">
                <a:off x="4198546" y="2780178"/>
                <a:ext cx="87510" cy="23686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12700">
                <a:bevelT w="25400" h="254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461" name="Group 460">
                <a:extLst>
                  <a:ext uri="{FF2B5EF4-FFF2-40B4-BE49-F238E27FC236}">
                    <a16:creationId xmlns:a16="http://schemas.microsoft.com/office/drawing/2014/main" id="{A078B278-6BFA-6AB8-F88B-0C6F48D240B0}"/>
                  </a:ext>
                </a:extLst>
              </p:cNvPr>
              <p:cNvGrpSpPr/>
              <p:nvPr/>
            </p:nvGrpSpPr>
            <p:grpSpPr>
              <a:xfrm rot="16200000">
                <a:off x="4215457" y="2796285"/>
                <a:ext cx="51792" cy="204650"/>
                <a:chOff x="6588918" y="464344"/>
                <a:chExt cx="77914" cy="271461"/>
              </a:xfrm>
            </p:grpSpPr>
            <p:sp>
              <p:nvSpPr>
                <p:cNvPr id="462" name="Rectangle: Rounded Corners 461">
                  <a:extLst>
                    <a:ext uri="{FF2B5EF4-FFF2-40B4-BE49-F238E27FC236}">
                      <a16:creationId xmlns:a16="http://schemas.microsoft.com/office/drawing/2014/main" id="{9E91B33B-570A-7A1C-925E-89D0E80A56C9}"/>
                    </a:ext>
                  </a:extLst>
                </p:cNvPr>
                <p:cNvSpPr/>
                <p:nvPr/>
              </p:nvSpPr>
              <p:spPr>
                <a:xfrm>
                  <a:off x="6588919" y="464344"/>
                  <a:ext cx="77913" cy="17383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63" name="Rectangle: Rounded Corners 462">
                  <a:extLst>
                    <a:ext uri="{FF2B5EF4-FFF2-40B4-BE49-F238E27FC236}">
                      <a16:creationId xmlns:a16="http://schemas.microsoft.com/office/drawing/2014/main" id="{A8F9A851-82FD-95D8-7543-A53304D04281}"/>
                    </a:ext>
                  </a:extLst>
                </p:cNvPr>
                <p:cNvSpPr/>
                <p:nvPr/>
              </p:nvSpPr>
              <p:spPr>
                <a:xfrm>
                  <a:off x="6588918" y="638175"/>
                  <a:ext cx="77913" cy="9763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id="{B2D247C5-963A-E7F0-6F08-2F20644F85DF}"/>
                    </a:ext>
                  </a:extLst>
                </p:cNvPr>
                <p:cNvSpPr/>
                <p:nvPr/>
              </p:nvSpPr>
              <p:spPr>
                <a:xfrm>
                  <a:off x="6588918" y="616744"/>
                  <a:ext cx="77913" cy="274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0FFC7FE8-1B46-C9F1-366D-C68C34429A00}"/>
                </a:ext>
              </a:extLst>
            </p:cNvPr>
            <p:cNvSpPr/>
            <p:nvPr/>
          </p:nvSpPr>
          <p:spPr>
            <a:xfrm>
              <a:off x="5174633" y="1291222"/>
              <a:ext cx="18288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63500">
              <a:bevelT w="127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502B8E43-54B1-EDCF-AEBF-3C8160DCA4FB}"/>
              </a:ext>
            </a:extLst>
          </p:cNvPr>
          <p:cNvGrpSpPr/>
          <p:nvPr/>
        </p:nvGrpSpPr>
        <p:grpSpPr>
          <a:xfrm>
            <a:off x="4696533" y="2749700"/>
            <a:ext cx="200038" cy="74472"/>
            <a:chOff x="5067929" y="1251643"/>
            <a:chExt cx="236864" cy="94443"/>
          </a:xfrm>
        </p:grpSpPr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4EBB3D0C-4721-1DBA-701E-DB918350FDA5}"/>
                </a:ext>
              </a:extLst>
            </p:cNvPr>
            <p:cNvGrpSpPr/>
            <p:nvPr/>
          </p:nvGrpSpPr>
          <p:grpSpPr>
            <a:xfrm>
              <a:off x="5067929" y="1251643"/>
              <a:ext cx="236864" cy="87510"/>
              <a:chOff x="4123869" y="2854855"/>
              <a:chExt cx="236864" cy="87510"/>
            </a:xfrm>
            <a:scene3d>
              <a:camera prst="isometricOffAxis2Left"/>
              <a:lightRig rig="threePt" dir="t"/>
            </a:scene3d>
          </p:grpSpPr>
          <p:sp>
            <p:nvSpPr>
              <p:cNvPr id="468" name="Rectangle: Rounded Corners 467">
                <a:extLst>
                  <a:ext uri="{FF2B5EF4-FFF2-40B4-BE49-F238E27FC236}">
                    <a16:creationId xmlns:a16="http://schemas.microsoft.com/office/drawing/2014/main" id="{941E98FE-8AC9-06C3-2E92-F667B314E141}"/>
                  </a:ext>
                </a:extLst>
              </p:cNvPr>
              <p:cNvSpPr/>
              <p:nvPr/>
            </p:nvSpPr>
            <p:spPr>
              <a:xfrm rot="16200000">
                <a:off x="4198546" y="2780178"/>
                <a:ext cx="87510" cy="23686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12700">
                <a:bevelT w="25400" h="254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469" name="Group 468">
                <a:extLst>
                  <a:ext uri="{FF2B5EF4-FFF2-40B4-BE49-F238E27FC236}">
                    <a16:creationId xmlns:a16="http://schemas.microsoft.com/office/drawing/2014/main" id="{D23CBDF5-F3F5-78C2-A5DF-9168C8ECDF44}"/>
                  </a:ext>
                </a:extLst>
              </p:cNvPr>
              <p:cNvGrpSpPr/>
              <p:nvPr/>
            </p:nvGrpSpPr>
            <p:grpSpPr>
              <a:xfrm rot="16200000">
                <a:off x="4215457" y="2796285"/>
                <a:ext cx="51792" cy="204650"/>
                <a:chOff x="6588918" y="464344"/>
                <a:chExt cx="77914" cy="271461"/>
              </a:xfrm>
            </p:grpSpPr>
            <p:sp>
              <p:nvSpPr>
                <p:cNvPr id="470" name="Rectangle: Rounded Corners 469">
                  <a:extLst>
                    <a:ext uri="{FF2B5EF4-FFF2-40B4-BE49-F238E27FC236}">
                      <a16:creationId xmlns:a16="http://schemas.microsoft.com/office/drawing/2014/main" id="{5AF4ABEC-9D09-8A77-D413-4B1B51FB658C}"/>
                    </a:ext>
                  </a:extLst>
                </p:cNvPr>
                <p:cNvSpPr/>
                <p:nvPr/>
              </p:nvSpPr>
              <p:spPr>
                <a:xfrm>
                  <a:off x="6588919" y="464344"/>
                  <a:ext cx="77913" cy="17383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71" name="Rectangle: Rounded Corners 470">
                  <a:extLst>
                    <a:ext uri="{FF2B5EF4-FFF2-40B4-BE49-F238E27FC236}">
                      <a16:creationId xmlns:a16="http://schemas.microsoft.com/office/drawing/2014/main" id="{0EA505CE-141D-74C5-9B9B-1951E25DF89C}"/>
                    </a:ext>
                  </a:extLst>
                </p:cNvPr>
                <p:cNvSpPr/>
                <p:nvPr/>
              </p:nvSpPr>
              <p:spPr>
                <a:xfrm>
                  <a:off x="6588918" y="638175"/>
                  <a:ext cx="77913" cy="9763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72" name="Rectangle 471">
                  <a:extLst>
                    <a:ext uri="{FF2B5EF4-FFF2-40B4-BE49-F238E27FC236}">
                      <a16:creationId xmlns:a16="http://schemas.microsoft.com/office/drawing/2014/main" id="{9C4E5600-452E-C7ED-D934-F2F3B419BE52}"/>
                    </a:ext>
                  </a:extLst>
                </p:cNvPr>
                <p:cNvSpPr/>
                <p:nvPr/>
              </p:nvSpPr>
              <p:spPr>
                <a:xfrm>
                  <a:off x="6588918" y="616744"/>
                  <a:ext cx="77913" cy="274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D0924517-AEDB-8836-0607-3509D5D93440}"/>
                </a:ext>
              </a:extLst>
            </p:cNvPr>
            <p:cNvSpPr/>
            <p:nvPr/>
          </p:nvSpPr>
          <p:spPr>
            <a:xfrm>
              <a:off x="5174633" y="1291222"/>
              <a:ext cx="18288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63500">
              <a:bevelT w="127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24621E6B-604D-962A-3862-AA1DF2AB9AAF}"/>
              </a:ext>
            </a:extLst>
          </p:cNvPr>
          <p:cNvGrpSpPr/>
          <p:nvPr/>
        </p:nvGrpSpPr>
        <p:grpSpPr>
          <a:xfrm>
            <a:off x="4696533" y="2939491"/>
            <a:ext cx="200038" cy="74472"/>
            <a:chOff x="5067929" y="1251643"/>
            <a:chExt cx="236864" cy="94443"/>
          </a:xfrm>
        </p:grpSpPr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872D3925-0169-D0B6-7896-2B4D9F329C24}"/>
                </a:ext>
              </a:extLst>
            </p:cNvPr>
            <p:cNvGrpSpPr/>
            <p:nvPr/>
          </p:nvGrpSpPr>
          <p:grpSpPr>
            <a:xfrm>
              <a:off x="5067929" y="1251643"/>
              <a:ext cx="236864" cy="87510"/>
              <a:chOff x="4123869" y="2854855"/>
              <a:chExt cx="236864" cy="87510"/>
            </a:xfrm>
            <a:scene3d>
              <a:camera prst="isometricOffAxis2Left"/>
              <a:lightRig rig="threePt" dir="t"/>
            </a:scene3d>
          </p:grpSpPr>
          <p:sp>
            <p:nvSpPr>
              <p:cNvPr id="476" name="Rectangle: Rounded Corners 475">
                <a:extLst>
                  <a:ext uri="{FF2B5EF4-FFF2-40B4-BE49-F238E27FC236}">
                    <a16:creationId xmlns:a16="http://schemas.microsoft.com/office/drawing/2014/main" id="{726F67C5-F0CE-112D-7BB4-C0B684F1276B}"/>
                  </a:ext>
                </a:extLst>
              </p:cNvPr>
              <p:cNvSpPr/>
              <p:nvPr/>
            </p:nvSpPr>
            <p:spPr>
              <a:xfrm rot="16200000">
                <a:off x="4198546" y="2780178"/>
                <a:ext cx="87510" cy="23686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12700">
                <a:bevelT w="25400" h="254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EF33E1EA-58D8-C5F7-3EE8-6B60F8615EBC}"/>
                  </a:ext>
                </a:extLst>
              </p:cNvPr>
              <p:cNvGrpSpPr/>
              <p:nvPr/>
            </p:nvGrpSpPr>
            <p:grpSpPr>
              <a:xfrm rot="16200000">
                <a:off x="4215457" y="2796285"/>
                <a:ext cx="51792" cy="204650"/>
                <a:chOff x="6588918" y="464344"/>
                <a:chExt cx="77914" cy="271461"/>
              </a:xfrm>
            </p:grpSpPr>
            <p:sp>
              <p:nvSpPr>
                <p:cNvPr id="478" name="Rectangle: Rounded Corners 477">
                  <a:extLst>
                    <a:ext uri="{FF2B5EF4-FFF2-40B4-BE49-F238E27FC236}">
                      <a16:creationId xmlns:a16="http://schemas.microsoft.com/office/drawing/2014/main" id="{DADDB29F-906B-98A4-4796-52CD7CB94FF2}"/>
                    </a:ext>
                  </a:extLst>
                </p:cNvPr>
                <p:cNvSpPr/>
                <p:nvPr/>
              </p:nvSpPr>
              <p:spPr>
                <a:xfrm>
                  <a:off x="6588919" y="464344"/>
                  <a:ext cx="77913" cy="17383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79" name="Rectangle: Rounded Corners 478">
                  <a:extLst>
                    <a:ext uri="{FF2B5EF4-FFF2-40B4-BE49-F238E27FC236}">
                      <a16:creationId xmlns:a16="http://schemas.microsoft.com/office/drawing/2014/main" id="{43900B97-2864-95F8-6EF8-2AAC2F561C39}"/>
                    </a:ext>
                  </a:extLst>
                </p:cNvPr>
                <p:cNvSpPr/>
                <p:nvPr/>
              </p:nvSpPr>
              <p:spPr>
                <a:xfrm>
                  <a:off x="6588918" y="638175"/>
                  <a:ext cx="77913" cy="9763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80" name="Rectangle 479">
                  <a:extLst>
                    <a:ext uri="{FF2B5EF4-FFF2-40B4-BE49-F238E27FC236}">
                      <a16:creationId xmlns:a16="http://schemas.microsoft.com/office/drawing/2014/main" id="{4ED219F1-7C40-CED7-0C22-14D4015FE9CB}"/>
                    </a:ext>
                  </a:extLst>
                </p:cNvPr>
                <p:cNvSpPr/>
                <p:nvPr/>
              </p:nvSpPr>
              <p:spPr>
                <a:xfrm>
                  <a:off x="6588918" y="616744"/>
                  <a:ext cx="77913" cy="274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8DBDDD05-2030-FAF2-FD46-4DAEFD5DC144}"/>
                </a:ext>
              </a:extLst>
            </p:cNvPr>
            <p:cNvSpPr/>
            <p:nvPr/>
          </p:nvSpPr>
          <p:spPr>
            <a:xfrm>
              <a:off x="5174633" y="1291222"/>
              <a:ext cx="18288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63500">
              <a:bevelT w="127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7A9908BE-DFB1-467D-07C6-1A7DC0E6E754}"/>
              </a:ext>
            </a:extLst>
          </p:cNvPr>
          <p:cNvGrpSpPr/>
          <p:nvPr/>
        </p:nvGrpSpPr>
        <p:grpSpPr>
          <a:xfrm>
            <a:off x="4980955" y="2411851"/>
            <a:ext cx="200038" cy="72108"/>
            <a:chOff x="4557875" y="2417361"/>
            <a:chExt cx="236864" cy="91445"/>
          </a:xfrm>
        </p:grpSpPr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166F3506-2910-7B98-7760-C483D81B305E}"/>
                </a:ext>
              </a:extLst>
            </p:cNvPr>
            <p:cNvGrpSpPr/>
            <p:nvPr/>
          </p:nvGrpSpPr>
          <p:grpSpPr>
            <a:xfrm>
              <a:off x="4557875" y="2417361"/>
              <a:ext cx="236864" cy="87510"/>
              <a:chOff x="4557875" y="2417361"/>
              <a:chExt cx="236864" cy="87510"/>
            </a:xfrm>
            <a:scene3d>
              <a:camera prst="isometricOffAxis2Left"/>
              <a:lightRig rig="threePt" dir="t"/>
            </a:scene3d>
          </p:grpSpPr>
          <p:sp>
            <p:nvSpPr>
              <p:cNvPr id="484" name="Rectangle: Rounded Corners 483">
                <a:extLst>
                  <a:ext uri="{FF2B5EF4-FFF2-40B4-BE49-F238E27FC236}">
                    <a16:creationId xmlns:a16="http://schemas.microsoft.com/office/drawing/2014/main" id="{128F8C24-2C68-22D9-6636-9D87D9855F01}"/>
                  </a:ext>
                </a:extLst>
              </p:cNvPr>
              <p:cNvSpPr/>
              <p:nvPr/>
            </p:nvSpPr>
            <p:spPr>
              <a:xfrm rot="16200000">
                <a:off x="4632552" y="2342684"/>
                <a:ext cx="87510" cy="23686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12700">
                <a:bevelT w="25400" h="254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0A248936-78B1-C1ED-9C75-A759AFCCBB40}"/>
                  </a:ext>
                </a:extLst>
              </p:cNvPr>
              <p:cNvGrpSpPr/>
              <p:nvPr/>
            </p:nvGrpSpPr>
            <p:grpSpPr>
              <a:xfrm rot="5400000">
                <a:off x="4650411" y="2358790"/>
                <a:ext cx="51792" cy="204650"/>
                <a:chOff x="6588918" y="464344"/>
                <a:chExt cx="77914" cy="271461"/>
              </a:xfrm>
            </p:grpSpPr>
            <p:sp>
              <p:nvSpPr>
                <p:cNvPr id="486" name="Rectangle: Rounded Corners 485">
                  <a:extLst>
                    <a:ext uri="{FF2B5EF4-FFF2-40B4-BE49-F238E27FC236}">
                      <a16:creationId xmlns:a16="http://schemas.microsoft.com/office/drawing/2014/main" id="{20C10AD4-1F59-0C4B-A9DC-0A598F77E5EC}"/>
                    </a:ext>
                  </a:extLst>
                </p:cNvPr>
                <p:cNvSpPr/>
                <p:nvPr/>
              </p:nvSpPr>
              <p:spPr>
                <a:xfrm>
                  <a:off x="6588919" y="464344"/>
                  <a:ext cx="77913" cy="17383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87" name="Rectangle: Rounded Corners 486">
                  <a:extLst>
                    <a:ext uri="{FF2B5EF4-FFF2-40B4-BE49-F238E27FC236}">
                      <a16:creationId xmlns:a16="http://schemas.microsoft.com/office/drawing/2014/main" id="{02B06822-ED60-B6F2-0A69-430D6D737627}"/>
                    </a:ext>
                  </a:extLst>
                </p:cNvPr>
                <p:cNvSpPr/>
                <p:nvPr/>
              </p:nvSpPr>
              <p:spPr>
                <a:xfrm>
                  <a:off x="6588918" y="638175"/>
                  <a:ext cx="77913" cy="9763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9362F61D-A3AB-953F-7F46-0C0195DD664B}"/>
                    </a:ext>
                  </a:extLst>
                </p:cNvPr>
                <p:cNvSpPr/>
                <p:nvPr/>
              </p:nvSpPr>
              <p:spPr>
                <a:xfrm>
                  <a:off x="6588918" y="616744"/>
                  <a:ext cx="77913" cy="274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DCD78448-4B6E-4E0C-A870-3C7162DBCB0E}"/>
                </a:ext>
              </a:extLst>
            </p:cNvPr>
            <p:cNvSpPr/>
            <p:nvPr/>
          </p:nvSpPr>
          <p:spPr>
            <a:xfrm>
              <a:off x="4627698" y="2453942"/>
              <a:ext cx="18288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63500">
              <a:bevelT w="127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DA538AF0-AB62-0496-694D-AD7D1DE91E1E}"/>
              </a:ext>
            </a:extLst>
          </p:cNvPr>
          <p:cNvGrpSpPr/>
          <p:nvPr/>
        </p:nvGrpSpPr>
        <p:grpSpPr>
          <a:xfrm>
            <a:off x="4980955" y="2601525"/>
            <a:ext cx="200038" cy="72108"/>
            <a:chOff x="4557875" y="2417361"/>
            <a:chExt cx="236864" cy="91445"/>
          </a:xfrm>
        </p:grpSpPr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7A5D3D92-708A-AA2E-0D84-C8DFB2EC3993}"/>
                </a:ext>
              </a:extLst>
            </p:cNvPr>
            <p:cNvGrpSpPr/>
            <p:nvPr/>
          </p:nvGrpSpPr>
          <p:grpSpPr>
            <a:xfrm>
              <a:off x="4557875" y="2417361"/>
              <a:ext cx="236864" cy="87510"/>
              <a:chOff x="4557875" y="2417361"/>
              <a:chExt cx="236864" cy="87510"/>
            </a:xfrm>
            <a:scene3d>
              <a:camera prst="isometricOffAxis2Left"/>
              <a:lightRig rig="threePt" dir="t"/>
            </a:scene3d>
          </p:grpSpPr>
          <p:sp>
            <p:nvSpPr>
              <p:cNvPr id="492" name="Rectangle: Rounded Corners 491">
                <a:extLst>
                  <a:ext uri="{FF2B5EF4-FFF2-40B4-BE49-F238E27FC236}">
                    <a16:creationId xmlns:a16="http://schemas.microsoft.com/office/drawing/2014/main" id="{0E2FFCC4-F5B7-544B-1F6D-D05C382FD434}"/>
                  </a:ext>
                </a:extLst>
              </p:cNvPr>
              <p:cNvSpPr/>
              <p:nvPr/>
            </p:nvSpPr>
            <p:spPr>
              <a:xfrm rot="16200000">
                <a:off x="4632552" y="2342684"/>
                <a:ext cx="87510" cy="23686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12700">
                <a:bevelT w="25400" h="254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493" name="Group 492">
                <a:extLst>
                  <a:ext uri="{FF2B5EF4-FFF2-40B4-BE49-F238E27FC236}">
                    <a16:creationId xmlns:a16="http://schemas.microsoft.com/office/drawing/2014/main" id="{4A533F7A-35BF-D6A8-47C0-B7A937876B58}"/>
                  </a:ext>
                </a:extLst>
              </p:cNvPr>
              <p:cNvGrpSpPr/>
              <p:nvPr/>
            </p:nvGrpSpPr>
            <p:grpSpPr>
              <a:xfrm rot="5400000">
                <a:off x="4650411" y="2358790"/>
                <a:ext cx="51792" cy="204650"/>
                <a:chOff x="6588918" y="464344"/>
                <a:chExt cx="77914" cy="271461"/>
              </a:xfrm>
            </p:grpSpPr>
            <p:sp>
              <p:nvSpPr>
                <p:cNvPr id="494" name="Rectangle: Rounded Corners 493">
                  <a:extLst>
                    <a:ext uri="{FF2B5EF4-FFF2-40B4-BE49-F238E27FC236}">
                      <a16:creationId xmlns:a16="http://schemas.microsoft.com/office/drawing/2014/main" id="{1C7B0075-E0B5-B19F-9474-50A55FDA057B}"/>
                    </a:ext>
                  </a:extLst>
                </p:cNvPr>
                <p:cNvSpPr/>
                <p:nvPr/>
              </p:nvSpPr>
              <p:spPr>
                <a:xfrm>
                  <a:off x="6588919" y="464344"/>
                  <a:ext cx="77913" cy="17383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95" name="Rectangle: Rounded Corners 494">
                  <a:extLst>
                    <a:ext uri="{FF2B5EF4-FFF2-40B4-BE49-F238E27FC236}">
                      <a16:creationId xmlns:a16="http://schemas.microsoft.com/office/drawing/2014/main" id="{05B5A04D-D817-ABA5-537B-1CCA3025C6B7}"/>
                    </a:ext>
                  </a:extLst>
                </p:cNvPr>
                <p:cNvSpPr/>
                <p:nvPr/>
              </p:nvSpPr>
              <p:spPr>
                <a:xfrm>
                  <a:off x="6588918" y="638175"/>
                  <a:ext cx="77913" cy="9763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96" name="Rectangle 495">
                  <a:extLst>
                    <a:ext uri="{FF2B5EF4-FFF2-40B4-BE49-F238E27FC236}">
                      <a16:creationId xmlns:a16="http://schemas.microsoft.com/office/drawing/2014/main" id="{4223C2F2-6280-54EA-FCA6-CE8BB9BDD762}"/>
                    </a:ext>
                  </a:extLst>
                </p:cNvPr>
                <p:cNvSpPr/>
                <p:nvPr/>
              </p:nvSpPr>
              <p:spPr>
                <a:xfrm>
                  <a:off x="6588918" y="616744"/>
                  <a:ext cx="77913" cy="274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DE6877DD-D2B5-F1C5-698E-D71CEEAD6167}"/>
                </a:ext>
              </a:extLst>
            </p:cNvPr>
            <p:cNvSpPr/>
            <p:nvPr/>
          </p:nvSpPr>
          <p:spPr>
            <a:xfrm>
              <a:off x="4627698" y="2453942"/>
              <a:ext cx="18288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63500">
              <a:bevelT w="127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C13E7275-F64E-4557-B331-B1499D306E7A}"/>
              </a:ext>
            </a:extLst>
          </p:cNvPr>
          <p:cNvGrpSpPr/>
          <p:nvPr/>
        </p:nvGrpSpPr>
        <p:grpSpPr>
          <a:xfrm>
            <a:off x="4980955" y="2791199"/>
            <a:ext cx="200038" cy="72108"/>
            <a:chOff x="4557875" y="2417361"/>
            <a:chExt cx="236864" cy="91445"/>
          </a:xfrm>
        </p:grpSpPr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9782E33F-C059-C137-582D-02C5B100C49B}"/>
                </a:ext>
              </a:extLst>
            </p:cNvPr>
            <p:cNvGrpSpPr/>
            <p:nvPr/>
          </p:nvGrpSpPr>
          <p:grpSpPr>
            <a:xfrm>
              <a:off x="4557875" y="2417361"/>
              <a:ext cx="236864" cy="87510"/>
              <a:chOff x="4557875" y="2417361"/>
              <a:chExt cx="236864" cy="87510"/>
            </a:xfrm>
            <a:scene3d>
              <a:camera prst="isometricOffAxis2Left"/>
              <a:lightRig rig="threePt" dir="t"/>
            </a:scene3d>
          </p:grpSpPr>
          <p:sp>
            <p:nvSpPr>
              <p:cNvPr id="500" name="Rectangle: Rounded Corners 499">
                <a:extLst>
                  <a:ext uri="{FF2B5EF4-FFF2-40B4-BE49-F238E27FC236}">
                    <a16:creationId xmlns:a16="http://schemas.microsoft.com/office/drawing/2014/main" id="{280C7A0E-EF2C-0A01-18A0-991B267119F3}"/>
                  </a:ext>
                </a:extLst>
              </p:cNvPr>
              <p:cNvSpPr/>
              <p:nvPr/>
            </p:nvSpPr>
            <p:spPr>
              <a:xfrm rot="16200000">
                <a:off x="4632552" y="2342684"/>
                <a:ext cx="87510" cy="23686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12700">
                <a:bevelT w="25400" h="254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501" name="Group 500">
                <a:extLst>
                  <a:ext uri="{FF2B5EF4-FFF2-40B4-BE49-F238E27FC236}">
                    <a16:creationId xmlns:a16="http://schemas.microsoft.com/office/drawing/2014/main" id="{7454B5E4-B124-D635-BAA1-FF011F74E634}"/>
                  </a:ext>
                </a:extLst>
              </p:cNvPr>
              <p:cNvGrpSpPr/>
              <p:nvPr/>
            </p:nvGrpSpPr>
            <p:grpSpPr>
              <a:xfrm rot="5400000">
                <a:off x="4650411" y="2358790"/>
                <a:ext cx="51792" cy="204650"/>
                <a:chOff x="6588918" y="464344"/>
                <a:chExt cx="77914" cy="271461"/>
              </a:xfrm>
            </p:grpSpPr>
            <p:sp>
              <p:nvSpPr>
                <p:cNvPr id="502" name="Rectangle: Rounded Corners 501">
                  <a:extLst>
                    <a:ext uri="{FF2B5EF4-FFF2-40B4-BE49-F238E27FC236}">
                      <a16:creationId xmlns:a16="http://schemas.microsoft.com/office/drawing/2014/main" id="{F4A6D138-FEDD-C1B2-ABF8-6886B32124FE}"/>
                    </a:ext>
                  </a:extLst>
                </p:cNvPr>
                <p:cNvSpPr/>
                <p:nvPr/>
              </p:nvSpPr>
              <p:spPr>
                <a:xfrm>
                  <a:off x="6588919" y="464344"/>
                  <a:ext cx="77913" cy="17383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03" name="Rectangle: Rounded Corners 502">
                  <a:extLst>
                    <a:ext uri="{FF2B5EF4-FFF2-40B4-BE49-F238E27FC236}">
                      <a16:creationId xmlns:a16="http://schemas.microsoft.com/office/drawing/2014/main" id="{D5489B23-98E3-B3C5-C873-7FD55E4082B1}"/>
                    </a:ext>
                  </a:extLst>
                </p:cNvPr>
                <p:cNvSpPr/>
                <p:nvPr/>
              </p:nvSpPr>
              <p:spPr>
                <a:xfrm>
                  <a:off x="6588918" y="638175"/>
                  <a:ext cx="77913" cy="9763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04" name="Rectangle 503">
                  <a:extLst>
                    <a:ext uri="{FF2B5EF4-FFF2-40B4-BE49-F238E27FC236}">
                      <a16:creationId xmlns:a16="http://schemas.microsoft.com/office/drawing/2014/main" id="{9AE3F5D8-14F2-9EC7-26A5-B219D4D10126}"/>
                    </a:ext>
                  </a:extLst>
                </p:cNvPr>
                <p:cNvSpPr/>
                <p:nvPr/>
              </p:nvSpPr>
              <p:spPr>
                <a:xfrm>
                  <a:off x="6588918" y="616744"/>
                  <a:ext cx="77913" cy="274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16ADD098-C06C-5393-B07F-A0F25DF1B2AD}"/>
                </a:ext>
              </a:extLst>
            </p:cNvPr>
            <p:cNvSpPr/>
            <p:nvPr/>
          </p:nvSpPr>
          <p:spPr>
            <a:xfrm>
              <a:off x="4627698" y="2453942"/>
              <a:ext cx="18288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63500">
              <a:bevelT w="127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15FABE91-4C4F-D4A0-1501-0969AEF9DF97}"/>
              </a:ext>
            </a:extLst>
          </p:cNvPr>
          <p:cNvGrpSpPr/>
          <p:nvPr/>
        </p:nvGrpSpPr>
        <p:grpSpPr>
          <a:xfrm>
            <a:off x="4980955" y="2980873"/>
            <a:ext cx="200038" cy="72108"/>
            <a:chOff x="4557875" y="2417361"/>
            <a:chExt cx="236864" cy="91445"/>
          </a:xfrm>
        </p:grpSpPr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660A3514-17F0-6D59-F05C-EA9EC9F3CB8D}"/>
                </a:ext>
              </a:extLst>
            </p:cNvPr>
            <p:cNvGrpSpPr/>
            <p:nvPr/>
          </p:nvGrpSpPr>
          <p:grpSpPr>
            <a:xfrm>
              <a:off x="4557875" y="2417361"/>
              <a:ext cx="236864" cy="87510"/>
              <a:chOff x="4557875" y="2417361"/>
              <a:chExt cx="236864" cy="87510"/>
            </a:xfrm>
            <a:scene3d>
              <a:camera prst="isometricOffAxis2Left"/>
              <a:lightRig rig="threePt" dir="t"/>
            </a:scene3d>
          </p:grpSpPr>
          <p:sp>
            <p:nvSpPr>
              <p:cNvPr id="508" name="Rectangle: Rounded Corners 507">
                <a:extLst>
                  <a:ext uri="{FF2B5EF4-FFF2-40B4-BE49-F238E27FC236}">
                    <a16:creationId xmlns:a16="http://schemas.microsoft.com/office/drawing/2014/main" id="{F0BC6274-7E5F-9373-A76A-16BA3F030D11}"/>
                  </a:ext>
                </a:extLst>
              </p:cNvPr>
              <p:cNvSpPr/>
              <p:nvPr/>
            </p:nvSpPr>
            <p:spPr>
              <a:xfrm rot="16200000">
                <a:off x="4632552" y="2342684"/>
                <a:ext cx="87510" cy="23686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12700">
                <a:bevelT w="25400" h="254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B9978029-8F6B-692D-FA90-41632FF8E44C}"/>
                  </a:ext>
                </a:extLst>
              </p:cNvPr>
              <p:cNvGrpSpPr/>
              <p:nvPr/>
            </p:nvGrpSpPr>
            <p:grpSpPr>
              <a:xfrm rot="5400000">
                <a:off x="4650411" y="2358790"/>
                <a:ext cx="51792" cy="204650"/>
                <a:chOff x="6588918" y="464344"/>
                <a:chExt cx="77914" cy="271461"/>
              </a:xfrm>
            </p:grpSpPr>
            <p:sp>
              <p:nvSpPr>
                <p:cNvPr id="510" name="Rectangle: Rounded Corners 509">
                  <a:extLst>
                    <a:ext uri="{FF2B5EF4-FFF2-40B4-BE49-F238E27FC236}">
                      <a16:creationId xmlns:a16="http://schemas.microsoft.com/office/drawing/2014/main" id="{CE22C4E4-7D8C-38ED-F603-3A2A4703E2BB}"/>
                    </a:ext>
                  </a:extLst>
                </p:cNvPr>
                <p:cNvSpPr/>
                <p:nvPr/>
              </p:nvSpPr>
              <p:spPr>
                <a:xfrm>
                  <a:off x="6588919" y="464344"/>
                  <a:ext cx="77913" cy="17383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11" name="Rectangle: Rounded Corners 510">
                  <a:extLst>
                    <a:ext uri="{FF2B5EF4-FFF2-40B4-BE49-F238E27FC236}">
                      <a16:creationId xmlns:a16="http://schemas.microsoft.com/office/drawing/2014/main" id="{6C46719F-717D-8AAC-F2A2-4E4C56B6E3AF}"/>
                    </a:ext>
                  </a:extLst>
                </p:cNvPr>
                <p:cNvSpPr/>
                <p:nvPr/>
              </p:nvSpPr>
              <p:spPr>
                <a:xfrm>
                  <a:off x="6588918" y="638175"/>
                  <a:ext cx="77913" cy="9763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12" name="Rectangle 511">
                  <a:extLst>
                    <a:ext uri="{FF2B5EF4-FFF2-40B4-BE49-F238E27FC236}">
                      <a16:creationId xmlns:a16="http://schemas.microsoft.com/office/drawing/2014/main" id="{E1DA8362-2E9E-87C5-6DDA-56E361788C3F}"/>
                    </a:ext>
                  </a:extLst>
                </p:cNvPr>
                <p:cNvSpPr/>
                <p:nvPr/>
              </p:nvSpPr>
              <p:spPr>
                <a:xfrm>
                  <a:off x="6588918" y="616744"/>
                  <a:ext cx="77913" cy="274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FF682A5B-CE57-8675-92C3-629390E63C47}"/>
                </a:ext>
              </a:extLst>
            </p:cNvPr>
            <p:cNvSpPr/>
            <p:nvPr/>
          </p:nvSpPr>
          <p:spPr>
            <a:xfrm>
              <a:off x="4627698" y="2453942"/>
              <a:ext cx="18288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63500">
              <a:bevelT w="127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7A6980-C816-5B05-A420-EB456FC986A5}"/>
              </a:ext>
            </a:extLst>
          </p:cNvPr>
          <p:cNvSpPr txBox="1"/>
          <p:nvPr/>
        </p:nvSpPr>
        <p:spPr>
          <a:xfrm>
            <a:off x="1175382" y="2772881"/>
            <a:ext cx="12855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92D050"/>
                </a:solidFill>
                <a:latin typeface="Georgia Pro" panose="02040502050405020303" pitchFamily="18" charset="0"/>
              </a:rPr>
              <a:t>5,825 545W Modules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F5109-AF24-D576-8FCE-5F4A20A9C728}"/>
              </a:ext>
            </a:extLst>
          </p:cNvPr>
          <p:cNvSpPr txBox="1"/>
          <p:nvPr/>
        </p:nvSpPr>
        <p:spPr>
          <a:xfrm>
            <a:off x="3083603" y="5944280"/>
            <a:ext cx="1927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92D050"/>
                </a:solidFill>
                <a:latin typeface="Georgia Pro" panose="02040502050405020303" pitchFamily="18" charset="0"/>
              </a:rPr>
              <a:t>2.4 MWac Transformer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2B3D7-92A4-DE8F-3B40-B23CF83D1EE7}"/>
              </a:ext>
            </a:extLst>
          </p:cNvPr>
          <p:cNvSpPr txBox="1"/>
          <p:nvPr/>
        </p:nvSpPr>
        <p:spPr>
          <a:xfrm>
            <a:off x="5833233" y="1601810"/>
            <a:ext cx="1927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2D050"/>
                </a:solidFill>
                <a:latin typeface="Georgia Pro" panose="02040502050405020303" pitchFamily="18" charset="0"/>
              </a:rPr>
              <a:t>16 150kW Inverters</a:t>
            </a:r>
            <a:endParaRPr lang="en-US" sz="18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0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62EDCD-9E71-EE2C-A1C4-750E7A03A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172" y="4432779"/>
            <a:ext cx="4456253" cy="2341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901399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GHAE: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Solar Farm Reference  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A3DCA-14E2-B157-26EB-8F231A9AEE2B}"/>
              </a:ext>
            </a:extLst>
          </p:cNvPr>
          <p:cNvSpPr txBox="1"/>
          <p:nvPr/>
        </p:nvSpPr>
        <p:spPr>
          <a:xfrm>
            <a:off x="516047" y="1082909"/>
            <a:ext cx="8700846" cy="4979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Solar Farm Reference Design: Block vs Yellow Land Production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0552B58-CCB5-96B3-B278-317FC1C3D2FA}"/>
              </a:ext>
            </a:extLst>
          </p:cNvPr>
          <p:cNvSpPr txBox="1">
            <a:spLocks/>
          </p:cNvSpPr>
          <p:nvPr/>
        </p:nvSpPr>
        <p:spPr>
          <a:xfrm>
            <a:off x="4781463" y="1722295"/>
            <a:ext cx="4456253" cy="359843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u="sng" dirty="0">
                <a:solidFill>
                  <a:srgbClr val="92D050"/>
                </a:solidFill>
                <a:latin typeface="Georgia Pro" panose="02040502050405020303" pitchFamily="18" charset="0"/>
              </a:rPr>
              <a:t>Yellow Land Production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9139D-5A71-9B4F-FC46-60A5E9351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463" y="2103240"/>
            <a:ext cx="4289234" cy="234143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75EE7D-9223-2A74-F8C7-DECFACB560D1}"/>
              </a:ext>
            </a:extLst>
          </p:cNvPr>
          <p:cNvSpPr txBox="1">
            <a:spLocks/>
          </p:cNvSpPr>
          <p:nvPr/>
        </p:nvSpPr>
        <p:spPr>
          <a:xfrm>
            <a:off x="364040" y="1722295"/>
            <a:ext cx="4710880" cy="487662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u="sng" dirty="0">
                <a:solidFill>
                  <a:srgbClr val="92D050"/>
                </a:solidFill>
                <a:latin typeface="Georgia Pro" panose="02040502050405020303" pitchFamily="18" charset="0"/>
              </a:rPr>
              <a:t>2.4 MWac Block Design</a:t>
            </a:r>
            <a:endParaRPr lang="en-US" sz="1600" b="1" u="sng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   2.4 MWac | 3.2 MWdc | 1.32 Ratio Block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   Single Axis Track 0.35 GCR w 60</a:t>
            </a: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  <a:cs typeface="Calibri" panose="020F0502020204030204" pitchFamily="34" charset="0"/>
              </a:rPr>
              <a:t>° Rotate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   15.4 Acres for 3.175 MWdc PV Array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   545W Modules into 16 150kW Inverters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   NREL 11.5% DC &amp; AC Losses Included</a:t>
            </a:r>
          </a:p>
          <a:p>
            <a:pPr marL="0" indent="0">
              <a:lnSpc>
                <a:spcPts val="1600"/>
              </a:lnSpc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>
              <a:lnSpc>
                <a:spcPts val="1600"/>
              </a:lnSpc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None/>
            </a:pPr>
            <a:r>
              <a:rPr lang="en-US" sz="2000" b="1" u="sng" dirty="0">
                <a:solidFill>
                  <a:srgbClr val="92D050"/>
                </a:solidFill>
                <a:latin typeface="Georgia Pro" panose="02040502050405020303" pitchFamily="18" charset="0"/>
              </a:rPr>
              <a:t>Yellow Land Production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   15,664ac PV Array (95% of Yellow Land)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   Nameplate 2,448 MWac | 3,237 MWdc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      P90 (Year 2015): 6,212,590 MWh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      P50 (Year 2009): 6,652,870 MWh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      P10 (Year 2010): 6,828,250 MWh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82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0C64C1-7C52-AEC0-6A18-D91D200B7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3241"/>
            <a:ext cx="6313686" cy="4598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674938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GHAE: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Solar Farm Reference 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A3DCA-14E2-B157-26EB-8F231A9AEE2B}"/>
              </a:ext>
            </a:extLst>
          </p:cNvPr>
          <p:cNvSpPr txBox="1"/>
          <p:nvPr/>
        </p:nvSpPr>
        <p:spPr>
          <a:xfrm>
            <a:off x="516046" y="1082909"/>
            <a:ext cx="8627953" cy="4979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Solar Farm Reference Design: Yellow Land Production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75EE7D-9223-2A74-F8C7-DECFACB560D1}"/>
              </a:ext>
            </a:extLst>
          </p:cNvPr>
          <p:cNvSpPr txBox="1">
            <a:spLocks/>
          </p:cNvSpPr>
          <p:nvPr/>
        </p:nvSpPr>
        <p:spPr>
          <a:xfrm>
            <a:off x="162046" y="1722296"/>
            <a:ext cx="5787341" cy="4979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u="sng" dirty="0">
                <a:solidFill>
                  <a:srgbClr val="92D050"/>
                </a:solidFill>
                <a:latin typeface="Georgia Pro" panose="02040502050405020303" pitchFamily="18" charset="0"/>
              </a:rPr>
              <a:t>Yellow Land Annual Production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u="sng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u="sng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u="sng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u="sng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u="sng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u="sng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F31D6C1-516D-F7FA-112D-37AFA491E00D}"/>
              </a:ext>
            </a:extLst>
          </p:cNvPr>
          <p:cNvSpPr txBox="1">
            <a:spLocks/>
          </p:cNvSpPr>
          <p:nvPr/>
        </p:nvSpPr>
        <p:spPr>
          <a:xfrm>
            <a:off x="6179820" y="1722295"/>
            <a:ext cx="2964180" cy="359843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92D050"/>
                </a:solidFill>
                <a:latin typeface="Georgia Pro" panose="02040502050405020303" pitchFamily="18" charset="0"/>
              </a:rPr>
              <a:t>Yellow Land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u="sng" dirty="0">
                <a:solidFill>
                  <a:srgbClr val="92D050"/>
                </a:solidFill>
                <a:latin typeface="Georgia Pro" panose="02040502050405020303" pitchFamily="18" charset="0"/>
              </a:rPr>
              <a:t>Nameplate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2,448 MWac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3,237 MWdc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92D050"/>
                </a:solidFill>
                <a:latin typeface="Georgia Pro" panose="02040502050405020303" pitchFamily="18" charset="0"/>
              </a:rPr>
              <a:t>Yellow Land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u="sng" dirty="0">
                <a:solidFill>
                  <a:srgbClr val="92D050"/>
                </a:solidFill>
                <a:latin typeface="Georgia Pro" panose="02040502050405020303" pitchFamily="18" charset="0"/>
              </a:rPr>
              <a:t>Production</a:t>
            </a:r>
          </a:p>
          <a:p>
            <a:pPr marL="0" indent="0" algn="ctr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P90: 6,212,590 MWh</a:t>
            </a:r>
          </a:p>
          <a:p>
            <a:pPr marL="0" indent="0" algn="ctr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P50: 6,652,870 MWh</a:t>
            </a:r>
          </a:p>
          <a:p>
            <a:pPr marL="0" indent="0" algn="ctr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P10: 6,828,250 MWh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50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406581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GH</a:t>
            </a:r>
            <a:r>
              <a:rPr lang="en-US" b="1" dirty="0"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America Energy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BCA49-9840-62B5-2C01-623AC390B0A9}"/>
              </a:ext>
            </a:extLst>
          </p:cNvPr>
          <p:cNvSpPr txBox="1"/>
          <p:nvPr/>
        </p:nvSpPr>
        <p:spPr>
          <a:xfrm>
            <a:off x="526889" y="1090137"/>
            <a:ext cx="8117559" cy="142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https://GHAmericaEnergy.com 	info@GHAmericaEnergy.com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92D050"/>
                </a:solidFill>
                <a:latin typeface="Georgia" panose="02040502050405020303" pitchFamily="18" charset="0"/>
              </a:rPr>
              <a:t>	+1 (346) 998-2337</a:t>
            </a:r>
            <a:endParaRPr lang="en-US" sz="2000" b="1" dirty="0">
              <a:solidFill>
                <a:srgbClr val="DAA6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Pv panel, solar electricity, solar energy, solar panel, solar plate icon">
            <a:extLst>
              <a:ext uri="{FF2B5EF4-FFF2-40B4-BE49-F238E27FC236}">
                <a16:creationId xmlns:a16="http://schemas.microsoft.com/office/drawing/2014/main" id="{F0C6DE5F-7CED-53E4-8228-43BE6D306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08" y="1323946"/>
            <a:ext cx="2835965" cy="283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0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sure, pump, water, waterpump icon">
            <a:extLst>
              <a:ext uri="{FF2B5EF4-FFF2-40B4-BE49-F238E27FC236}">
                <a16:creationId xmlns:a16="http://schemas.microsoft.com/office/drawing/2014/main" id="{7874AD5A-E1F7-A2D9-32B8-BE3186F4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15" y="1323946"/>
            <a:ext cx="2788273" cy="278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406581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GH</a:t>
            </a:r>
            <a:r>
              <a:rPr lang="en-US" b="1" dirty="0"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America Energy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BCA49-9840-62B5-2C01-623AC390B0A9}"/>
              </a:ext>
            </a:extLst>
          </p:cNvPr>
          <p:cNvSpPr txBox="1"/>
          <p:nvPr/>
        </p:nvSpPr>
        <p:spPr>
          <a:xfrm>
            <a:off x="516047" y="1090137"/>
            <a:ext cx="8117559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Edwards – Trinity Plateau Aquifer</a:t>
            </a:r>
          </a:p>
        </p:txBody>
      </p:sp>
    </p:spTree>
    <p:extLst>
      <p:ext uri="{BB962C8B-B14F-4D97-AF65-F5344CB8AC3E}">
        <p14:creationId xmlns:p14="http://schemas.microsoft.com/office/powerpoint/2010/main" val="3920389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297DD48-F8CA-EAFE-FCD9-2EAFE9A90E16}"/>
              </a:ext>
            </a:extLst>
          </p:cNvPr>
          <p:cNvSpPr txBox="1">
            <a:spLocks/>
          </p:cNvSpPr>
          <p:nvPr/>
        </p:nvSpPr>
        <p:spPr>
          <a:xfrm>
            <a:off x="0" y="4457875"/>
            <a:ext cx="4472939" cy="359843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u="sng" dirty="0">
                <a:solidFill>
                  <a:srgbClr val="92D050"/>
                </a:solidFill>
                <a:latin typeface="Georgia Pro" panose="02040502050405020303" pitchFamily="18" charset="0"/>
              </a:rPr>
              <a:t>Val Verde Groundwater Levels</a:t>
            </a:r>
            <a:endParaRPr lang="en-US" sz="1600" b="1" u="sng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1995-2000: -5 to 0 Feet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2000-2005: 10 to 20 Feet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2005-2010: -20 to -10 Feet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2010-2015: -5 to 0 Feet</a:t>
            </a:r>
          </a:p>
          <a:p>
            <a:pPr marL="0" indent="0">
              <a:lnSpc>
                <a:spcPts val="1600"/>
              </a:lnSpc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643196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GHAE: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Aquifer Reference 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A3DCA-14E2-B157-26EB-8F231A9AEE2B}"/>
              </a:ext>
            </a:extLst>
          </p:cNvPr>
          <p:cNvSpPr txBox="1"/>
          <p:nvPr/>
        </p:nvSpPr>
        <p:spPr>
          <a:xfrm>
            <a:off x="516047" y="1082909"/>
            <a:ext cx="8326164" cy="4979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Edwards – Trinity Plateau Aquifer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53C9C3-A124-7CA9-A2CE-315540FD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860" y="3749040"/>
            <a:ext cx="4674117" cy="3035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D6683F-700C-7E33-30F0-7802A2332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61" y="1580867"/>
            <a:ext cx="4817953" cy="29050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0D6E5C-106B-B550-67CA-80146A3D8818}"/>
              </a:ext>
            </a:extLst>
          </p:cNvPr>
          <p:cNvSpPr txBox="1"/>
          <p:nvPr/>
        </p:nvSpPr>
        <p:spPr>
          <a:xfrm>
            <a:off x="4763" y="6444802"/>
            <a:ext cx="46177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92D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Texas Aquifers Study</a:t>
            </a:r>
            <a:endParaRPr lang="en-US" sz="1600" i="1" dirty="0">
              <a:solidFill>
                <a:srgbClr val="92D05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3E389FF-2059-84EF-5AE1-9530F234A03E}"/>
              </a:ext>
            </a:extLst>
          </p:cNvPr>
          <p:cNvSpPr txBox="1">
            <a:spLocks/>
          </p:cNvSpPr>
          <p:nvPr/>
        </p:nvSpPr>
        <p:spPr>
          <a:xfrm>
            <a:off x="5333999" y="1539415"/>
            <a:ext cx="3818015" cy="359843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u="sng" dirty="0">
                <a:solidFill>
                  <a:srgbClr val="92D050"/>
                </a:solidFill>
                <a:latin typeface="Georgia Pro" panose="02040502050405020303" pitchFamily="18" charset="0"/>
              </a:rPr>
              <a:t>Val Verde Groundwater</a:t>
            </a:r>
            <a:endParaRPr lang="en-US" sz="1600" b="1" u="sng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Area of Aquifer: 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	2,923 Square Miles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Average Annual Baseflow: 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	119.3 Cubic Feet / Second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Median Annual Baseflow: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Georgia Pro" panose="02040502050405020303" pitchFamily="18" charset="0"/>
              </a:rPr>
              <a:t>	62.3 Cubic Feet / Second</a:t>
            </a:r>
          </a:p>
          <a:p>
            <a:pPr marL="0" indent="0">
              <a:lnSpc>
                <a:spcPts val="1600"/>
              </a:lnSpc>
              <a:buNone/>
            </a:pPr>
            <a:endParaRPr lang="en-US" sz="16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7465F7-5DE0-3579-044D-BBA48D4B0A60}"/>
              </a:ext>
            </a:extLst>
          </p:cNvPr>
          <p:cNvSpPr/>
          <p:nvPr/>
        </p:nvSpPr>
        <p:spPr>
          <a:xfrm>
            <a:off x="2710672" y="3339548"/>
            <a:ext cx="834887" cy="928857"/>
          </a:xfrm>
          <a:prstGeom prst="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9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0730F-EA3A-7F5A-2CD5-54CE3B43B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12"/>
          <a:stretch/>
        </p:blipFill>
        <p:spPr>
          <a:xfrm>
            <a:off x="424607" y="1220071"/>
            <a:ext cx="8203346" cy="5332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9098168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GHAE: </a:t>
            </a:r>
            <a:r>
              <a:rPr lang="en-US" b="1" dirty="0" err="1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usa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ammonia market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A3DCA-14E2-B157-26EB-8F231A9AEE2B}"/>
              </a:ext>
            </a:extLst>
          </p:cNvPr>
          <p:cNvSpPr txBox="1"/>
          <p:nvPr/>
        </p:nvSpPr>
        <p:spPr>
          <a:xfrm>
            <a:off x="516047" y="1090137"/>
            <a:ext cx="8117559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USA Green Ammonia Market Growth Projection</a:t>
            </a:r>
          </a:p>
          <a:p>
            <a:endParaRPr lang="en-US" sz="2000" b="1" dirty="0">
              <a:solidFill>
                <a:srgbClr val="92D05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0C480-F08F-C1DE-5265-97E70D5A07F4}"/>
              </a:ext>
            </a:extLst>
          </p:cNvPr>
          <p:cNvSpPr txBox="1"/>
          <p:nvPr/>
        </p:nvSpPr>
        <p:spPr>
          <a:xfrm>
            <a:off x="3657601" y="4340686"/>
            <a:ext cx="151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  <a:latin typeface="Georgia Pro" panose="02040502050405020303" pitchFamily="18" charset="0"/>
              </a:rPr>
              <a:t>Now is the Time to Invest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6BC35D1-E18D-79D5-1BDC-DBCE0C6A4E3B}"/>
              </a:ext>
            </a:extLst>
          </p:cNvPr>
          <p:cNvSpPr/>
          <p:nvPr/>
        </p:nvSpPr>
        <p:spPr>
          <a:xfrm>
            <a:off x="4149135" y="5128591"/>
            <a:ext cx="545749" cy="397565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78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406581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GH</a:t>
            </a:r>
            <a:r>
              <a:rPr lang="en-US" b="1" dirty="0"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America Energy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BCA49-9840-62B5-2C01-623AC390B0A9}"/>
              </a:ext>
            </a:extLst>
          </p:cNvPr>
          <p:cNvSpPr txBox="1"/>
          <p:nvPr/>
        </p:nvSpPr>
        <p:spPr>
          <a:xfrm>
            <a:off x="526889" y="1090137"/>
            <a:ext cx="8117559" cy="142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https://GHAmericaEnergy.com 	info@GHAmericaEnergy.com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92D050"/>
                </a:solidFill>
                <a:latin typeface="Georgia" panose="02040502050405020303" pitchFamily="18" charset="0"/>
              </a:rPr>
              <a:t>	+1 (346) 998-2337</a:t>
            </a:r>
            <a:endParaRPr lang="en-US" sz="2000" b="1" dirty="0">
              <a:solidFill>
                <a:srgbClr val="DAA6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 descr="Pressure, pump, water, waterpump icon">
            <a:extLst>
              <a:ext uri="{FF2B5EF4-FFF2-40B4-BE49-F238E27FC236}">
                <a16:creationId xmlns:a16="http://schemas.microsoft.com/office/drawing/2014/main" id="{F22E12F9-4254-604E-E3EB-DB3C30487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15" y="1323946"/>
            <a:ext cx="2788273" cy="278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4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BAC1A339-9D86-9BDC-AEBD-A09FDB6D3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15" y="1772729"/>
            <a:ext cx="3590855" cy="2292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802821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GHAE: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necessary resources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A3DCA-14E2-B157-26EB-8F231A9AEE2B}"/>
              </a:ext>
            </a:extLst>
          </p:cNvPr>
          <p:cNvSpPr txBox="1"/>
          <p:nvPr/>
        </p:nvSpPr>
        <p:spPr>
          <a:xfrm>
            <a:off x="559023" y="1089054"/>
            <a:ext cx="8584977" cy="4979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Land, Water, Air &amp; Energy for Green Ammonia Production</a:t>
            </a:r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id="{668E117D-9386-65B0-B1C9-36287894C4A0}"/>
              </a:ext>
            </a:extLst>
          </p:cNvPr>
          <p:cNvSpPr/>
          <p:nvPr/>
        </p:nvSpPr>
        <p:spPr>
          <a:xfrm rot="16200000" flipV="1">
            <a:off x="5980569" y="2634106"/>
            <a:ext cx="375232" cy="1294175"/>
          </a:xfrm>
          <a:prstGeom prst="bentArrow">
            <a:avLst>
              <a:gd name="adj1" fmla="val 46133"/>
              <a:gd name="adj2" fmla="val 25000"/>
              <a:gd name="adj3" fmla="val 23693"/>
              <a:gd name="adj4" fmla="val 34848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C092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97E2382F-C0A0-DB6A-CC4B-01BD9C35AA2A}"/>
              </a:ext>
            </a:extLst>
          </p:cNvPr>
          <p:cNvSpPr/>
          <p:nvPr/>
        </p:nvSpPr>
        <p:spPr>
          <a:xfrm rot="5400000">
            <a:off x="5980570" y="1803315"/>
            <a:ext cx="375230" cy="1294175"/>
          </a:xfrm>
          <a:prstGeom prst="bentArrow">
            <a:avLst>
              <a:gd name="adj1" fmla="val 46133"/>
              <a:gd name="adj2" fmla="val 25000"/>
              <a:gd name="adj3" fmla="val 23693"/>
              <a:gd name="adj4" fmla="val 34848"/>
            </a:avLst>
          </a:prstGeom>
          <a:gradFill flip="none" rotWithShape="1">
            <a:gsLst>
              <a:gs pos="0">
                <a:srgbClr val="FFC000"/>
              </a:gs>
              <a:gs pos="100000">
                <a:srgbClr val="C092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EC238C-85B5-3E09-5F15-DFB45808057E}"/>
              </a:ext>
            </a:extLst>
          </p:cNvPr>
          <p:cNvSpPr/>
          <p:nvPr/>
        </p:nvSpPr>
        <p:spPr>
          <a:xfrm>
            <a:off x="103835" y="4087511"/>
            <a:ext cx="8942195" cy="131884"/>
          </a:xfrm>
          <a:custGeom>
            <a:avLst/>
            <a:gdLst>
              <a:gd name="connsiteX0" fmla="*/ 0 w 8942195"/>
              <a:gd name="connsiteY0" fmla="*/ 0 h 131884"/>
              <a:gd name="connsiteX1" fmla="*/ 774990 w 8942195"/>
              <a:gd name="connsiteY1" fmla="*/ 0 h 131884"/>
              <a:gd name="connsiteX2" fmla="*/ 1192293 w 8942195"/>
              <a:gd name="connsiteY2" fmla="*/ 0 h 131884"/>
              <a:gd name="connsiteX3" fmla="*/ 1877861 w 8942195"/>
              <a:gd name="connsiteY3" fmla="*/ 0 h 131884"/>
              <a:gd name="connsiteX4" fmla="*/ 2295163 w 8942195"/>
              <a:gd name="connsiteY4" fmla="*/ 0 h 131884"/>
              <a:gd name="connsiteX5" fmla="*/ 2891310 w 8942195"/>
              <a:gd name="connsiteY5" fmla="*/ 0 h 131884"/>
              <a:gd name="connsiteX6" fmla="*/ 3576878 w 8942195"/>
              <a:gd name="connsiteY6" fmla="*/ 0 h 131884"/>
              <a:gd name="connsiteX7" fmla="*/ 3904758 w 8942195"/>
              <a:gd name="connsiteY7" fmla="*/ 0 h 131884"/>
              <a:gd name="connsiteX8" fmla="*/ 4232639 w 8942195"/>
              <a:gd name="connsiteY8" fmla="*/ 0 h 131884"/>
              <a:gd name="connsiteX9" fmla="*/ 5007629 w 8942195"/>
              <a:gd name="connsiteY9" fmla="*/ 0 h 131884"/>
              <a:gd name="connsiteX10" fmla="*/ 5603776 w 8942195"/>
              <a:gd name="connsiteY10" fmla="*/ 0 h 131884"/>
              <a:gd name="connsiteX11" fmla="*/ 5931656 w 8942195"/>
              <a:gd name="connsiteY11" fmla="*/ 0 h 131884"/>
              <a:gd name="connsiteX12" fmla="*/ 6527802 w 8942195"/>
              <a:gd name="connsiteY12" fmla="*/ 0 h 131884"/>
              <a:gd name="connsiteX13" fmla="*/ 7302793 w 8942195"/>
              <a:gd name="connsiteY13" fmla="*/ 0 h 131884"/>
              <a:gd name="connsiteX14" fmla="*/ 7809517 w 8942195"/>
              <a:gd name="connsiteY14" fmla="*/ 0 h 131884"/>
              <a:gd name="connsiteX15" fmla="*/ 8316241 w 8942195"/>
              <a:gd name="connsiteY15" fmla="*/ 0 h 131884"/>
              <a:gd name="connsiteX16" fmla="*/ 8942195 w 8942195"/>
              <a:gd name="connsiteY16" fmla="*/ 0 h 131884"/>
              <a:gd name="connsiteX17" fmla="*/ 8942195 w 8942195"/>
              <a:gd name="connsiteY17" fmla="*/ 131884 h 131884"/>
              <a:gd name="connsiteX18" fmla="*/ 8346049 w 8942195"/>
              <a:gd name="connsiteY18" fmla="*/ 131884 h 131884"/>
              <a:gd name="connsiteX19" fmla="*/ 7660480 w 8942195"/>
              <a:gd name="connsiteY19" fmla="*/ 131884 h 131884"/>
              <a:gd name="connsiteX20" fmla="*/ 6974912 w 8942195"/>
              <a:gd name="connsiteY20" fmla="*/ 131884 h 131884"/>
              <a:gd name="connsiteX21" fmla="*/ 6557610 w 8942195"/>
              <a:gd name="connsiteY21" fmla="*/ 131884 h 131884"/>
              <a:gd name="connsiteX22" fmla="*/ 5782619 w 8942195"/>
              <a:gd name="connsiteY22" fmla="*/ 131884 h 131884"/>
              <a:gd name="connsiteX23" fmla="*/ 5186473 w 8942195"/>
              <a:gd name="connsiteY23" fmla="*/ 131884 h 131884"/>
              <a:gd name="connsiteX24" fmla="*/ 4858593 w 8942195"/>
              <a:gd name="connsiteY24" fmla="*/ 131884 h 131884"/>
              <a:gd name="connsiteX25" fmla="*/ 4262446 w 8942195"/>
              <a:gd name="connsiteY25" fmla="*/ 131884 h 131884"/>
              <a:gd name="connsiteX26" fmla="*/ 3755722 w 8942195"/>
              <a:gd name="connsiteY26" fmla="*/ 131884 h 131884"/>
              <a:gd name="connsiteX27" fmla="*/ 3248998 w 8942195"/>
              <a:gd name="connsiteY27" fmla="*/ 131884 h 131884"/>
              <a:gd name="connsiteX28" fmla="*/ 2742273 w 8942195"/>
              <a:gd name="connsiteY28" fmla="*/ 131884 h 131884"/>
              <a:gd name="connsiteX29" fmla="*/ 2235549 w 8942195"/>
              <a:gd name="connsiteY29" fmla="*/ 131884 h 131884"/>
              <a:gd name="connsiteX30" fmla="*/ 1549980 w 8942195"/>
              <a:gd name="connsiteY30" fmla="*/ 131884 h 131884"/>
              <a:gd name="connsiteX31" fmla="*/ 953834 w 8942195"/>
              <a:gd name="connsiteY31" fmla="*/ 131884 h 131884"/>
              <a:gd name="connsiteX32" fmla="*/ 625954 w 8942195"/>
              <a:gd name="connsiteY32" fmla="*/ 131884 h 131884"/>
              <a:gd name="connsiteX33" fmla="*/ 0 w 8942195"/>
              <a:gd name="connsiteY33" fmla="*/ 131884 h 131884"/>
              <a:gd name="connsiteX34" fmla="*/ 0 w 8942195"/>
              <a:gd name="connsiteY34" fmla="*/ 0 h 13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942195" h="131884" fill="none" extrusionOk="0">
                <a:moveTo>
                  <a:pt x="0" y="0"/>
                </a:moveTo>
                <a:cubicBezTo>
                  <a:pt x="358599" y="-73591"/>
                  <a:pt x="479129" y="25540"/>
                  <a:pt x="774990" y="0"/>
                </a:cubicBezTo>
                <a:cubicBezTo>
                  <a:pt x="1070851" y="-25540"/>
                  <a:pt x="1051496" y="45979"/>
                  <a:pt x="1192293" y="0"/>
                </a:cubicBezTo>
                <a:cubicBezTo>
                  <a:pt x="1333090" y="-45979"/>
                  <a:pt x="1717087" y="53262"/>
                  <a:pt x="1877861" y="0"/>
                </a:cubicBezTo>
                <a:cubicBezTo>
                  <a:pt x="2038635" y="-53262"/>
                  <a:pt x="2198679" y="26577"/>
                  <a:pt x="2295163" y="0"/>
                </a:cubicBezTo>
                <a:cubicBezTo>
                  <a:pt x="2391647" y="-26577"/>
                  <a:pt x="2649376" y="42194"/>
                  <a:pt x="2891310" y="0"/>
                </a:cubicBezTo>
                <a:cubicBezTo>
                  <a:pt x="3133244" y="-42194"/>
                  <a:pt x="3288753" y="22786"/>
                  <a:pt x="3576878" y="0"/>
                </a:cubicBezTo>
                <a:cubicBezTo>
                  <a:pt x="3865003" y="-22786"/>
                  <a:pt x="3806019" y="32682"/>
                  <a:pt x="3904758" y="0"/>
                </a:cubicBezTo>
                <a:cubicBezTo>
                  <a:pt x="4003497" y="-32682"/>
                  <a:pt x="4141385" y="37165"/>
                  <a:pt x="4232639" y="0"/>
                </a:cubicBezTo>
                <a:cubicBezTo>
                  <a:pt x="4323893" y="-37165"/>
                  <a:pt x="4738581" y="54418"/>
                  <a:pt x="5007629" y="0"/>
                </a:cubicBezTo>
                <a:cubicBezTo>
                  <a:pt x="5276677" y="-54418"/>
                  <a:pt x="5462880" y="70138"/>
                  <a:pt x="5603776" y="0"/>
                </a:cubicBezTo>
                <a:cubicBezTo>
                  <a:pt x="5744672" y="-70138"/>
                  <a:pt x="5842814" y="36680"/>
                  <a:pt x="5931656" y="0"/>
                </a:cubicBezTo>
                <a:cubicBezTo>
                  <a:pt x="6020498" y="-36680"/>
                  <a:pt x="6371913" y="22113"/>
                  <a:pt x="6527802" y="0"/>
                </a:cubicBezTo>
                <a:cubicBezTo>
                  <a:pt x="6683691" y="-22113"/>
                  <a:pt x="6944843" y="62357"/>
                  <a:pt x="7302793" y="0"/>
                </a:cubicBezTo>
                <a:cubicBezTo>
                  <a:pt x="7660743" y="-62357"/>
                  <a:pt x="7568489" y="10417"/>
                  <a:pt x="7809517" y="0"/>
                </a:cubicBezTo>
                <a:cubicBezTo>
                  <a:pt x="8050545" y="-10417"/>
                  <a:pt x="8162018" y="47318"/>
                  <a:pt x="8316241" y="0"/>
                </a:cubicBezTo>
                <a:cubicBezTo>
                  <a:pt x="8470464" y="-47318"/>
                  <a:pt x="8641204" y="70201"/>
                  <a:pt x="8942195" y="0"/>
                </a:cubicBezTo>
                <a:cubicBezTo>
                  <a:pt x="8953742" y="36979"/>
                  <a:pt x="8927942" y="91687"/>
                  <a:pt x="8942195" y="131884"/>
                </a:cubicBezTo>
                <a:cubicBezTo>
                  <a:pt x="8708180" y="154697"/>
                  <a:pt x="8483523" y="77248"/>
                  <a:pt x="8346049" y="131884"/>
                </a:cubicBezTo>
                <a:cubicBezTo>
                  <a:pt x="8208575" y="186520"/>
                  <a:pt x="7826626" y="113494"/>
                  <a:pt x="7660480" y="131884"/>
                </a:cubicBezTo>
                <a:cubicBezTo>
                  <a:pt x="7494334" y="150274"/>
                  <a:pt x="7288397" y="100037"/>
                  <a:pt x="6974912" y="131884"/>
                </a:cubicBezTo>
                <a:cubicBezTo>
                  <a:pt x="6661427" y="163731"/>
                  <a:pt x="6672221" y="127766"/>
                  <a:pt x="6557610" y="131884"/>
                </a:cubicBezTo>
                <a:cubicBezTo>
                  <a:pt x="6442999" y="136002"/>
                  <a:pt x="6113088" y="66747"/>
                  <a:pt x="5782619" y="131884"/>
                </a:cubicBezTo>
                <a:cubicBezTo>
                  <a:pt x="5452150" y="197021"/>
                  <a:pt x="5330250" y="77284"/>
                  <a:pt x="5186473" y="131884"/>
                </a:cubicBezTo>
                <a:cubicBezTo>
                  <a:pt x="5042696" y="186484"/>
                  <a:pt x="4960141" y="94926"/>
                  <a:pt x="4858593" y="131884"/>
                </a:cubicBezTo>
                <a:cubicBezTo>
                  <a:pt x="4757045" y="168842"/>
                  <a:pt x="4397226" y="104977"/>
                  <a:pt x="4262446" y="131884"/>
                </a:cubicBezTo>
                <a:cubicBezTo>
                  <a:pt x="4127666" y="158791"/>
                  <a:pt x="3958212" y="77962"/>
                  <a:pt x="3755722" y="131884"/>
                </a:cubicBezTo>
                <a:cubicBezTo>
                  <a:pt x="3553232" y="185806"/>
                  <a:pt x="3480407" y="103151"/>
                  <a:pt x="3248998" y="131884"/>
                </a:cubicBezTo>
                <a:cubicBezTo>
                  <a:pt x="3017589" y="160617"/>
                  <a:pt x="2873259" y="84686"/>
                  <a:pt x="2742273" y="131884"/>
                </a:cubicBezTo>
                <a:cubicBezTo>
                  <a:pt x="2611287" y="179082"/>
                  <a:pt x="2459028" y="109357"/>
                  <a:pt x="2235549" y="131884"/>
                </a:cubicBezTo>
                <a:cubicBezTo>
                  <a:pt x="2012070" y="154411"/>
                  <a:pt x="1866844" y="126708"/>
                  <a:pt x="1549980" y="131884"/>
                </a:cubicBezTo>
                <a:cubicBezTo>
                  <a:pt x="1233116" y="137060"/>
                  <a:pt x="1154059" y="126751"/>
                  <a:pt x="953834" y="131884"/>
                </a:cubicBezTo>
                <a:cubicBezTo>
                  <a:pt x="753609" y="137017"/>
                  <a:pt x="713184" y="108762"/>
                  <a:pt x="625954" y="131884"/>
                </a:cubicBezTo>
                <a:cubicBezTo>
                  <a:pt x="538724" y="155006"/>
                  <a:pt x="180666" y="98426"/>
                  <a:pt x="0" y="131884"/>
                </a:cubicBezTo>
                <a:cubicBezTo>
                  <a:pt x="-11778" y="80532"/>
                  <a:pt x="9495" y="62526"/>
                  <a:pt x="0" y="0"/>
                </a:cubicBezTo>
                <a:close/>
              </a:path>
              <a:path w="8942195" h="131884" stroke="0" extrusionOk="0">
                <a:moveTo>
                  <a:pt x="0" y="0"/>
                </a:moveTo>
                <a:cubicBezTo>
                  <a:pt x="236622" y="-14941"/>
                  <a:pt x="365635" y="5364"/>
                  <a:pt x="506724" y="0"/>
                </a:cubicBezTo>
                <a:cubicBezTo>
                  <a:pt x="647813" y="-5364"/>
                  <a:pt x="727345" y="29516"/>
                  <a:pt x="834605" y="0"/>
                </a:cubicBezTo>
                <a:cubicBezTo>
                  <a:pt x="941865" y="-29516"/>
                  <a:pt x="1403166" y="39227"/>
                  <a:pt x="1609595" y="0"/>
                </a:cubicBezTo>
                <a:cubicBezTo>
                  <a:pt x="1816024" y="-39227"/>
                  <a:pt x="1886077" y="48609"/>
                  <a:pt x="2116319" y="0"/>
                </a:cubicBezTo>
                <a:cubicBezTo>
                  <a:pt x="2346561" y="-48609"/>
                  <a:pt x="2486919" y="4705"/>
                  <a:pt x="2623044" y="0"/>
                </a:cubicBezTo>
                <a:cubicBezTo>
                  <a:pt x="2759170" y="-4705"/>
                  <a:pt x="3079107" y="45966"/>
                  <a:pt x="3398034" y="0"/>
                </a:cubicBezTo>
                <a:cubicBezTo>
                  <a:pt x="3716961" y="-45966"/>
                  <a:pt x="3663068" y="8972"/>
                  <a:pt x="3815337" y="0"/>
                </a:cubicBezTo>
                <a:cubicBezTo>
                  <a:pt x="3967606" y="-8972"/>
                  <a:pt x="4427781" y="78711"/>
                  <a:pt x="4590327" y="0"/>
                </a:cubicBezTo>
                <a:cubicBezTo>
                  <a:pt x="4752873" y="-78711"/>
                  <a:pt x="5049683" y="92835"/>
                  <a:pt x="5365317" y="0"/>
                </a:cubicBezTo>
                <a:cubicBezTo>
                  <a:pt x="5680951" y="-92835"/>
                  <a:pt x="5821818" y="70342"/>
                  <a:pt x="5961463" y="0"/>
                </a:cubicBezTo>
                <a:cubicBezTo>
                  <a:pt x="6101108" y="-70342"/>
                  <a:pt x="6540540" y="53332"/>
                  <a:pt x="6736454" y="0"/>
                </a:cubicBezTo>
                <a:cubicBezTo>
                  <a:pt x="6932368" y="-53332"/>
                  <a:pt x="6993519" y="1176"/>
                  <a:pt x="7243178" y="0"/>
                </a:cubicBezTo>
                <a:cubicBezTo>
                  <a:pt x="7492837" y="-1176"/>
                  <a:pt x="7645275" y="37544"/>
                  <a:pt x="7749902" y="0"/>
                </a:cubicBezTo>
                <a:cubicBezTo>
                  <a:pt x="7854529" y="-37544"/>
                  <a:pt x="8156759" y="28013"/>
                  <a:pt x="8435471" y="0"/>
                </a:cubicBezTo>
                <a:cubicBezTo>
                  <a:pt x="8714183" y="-28013"/>
                  <a:pt x="8740048" y="815"/>
                  <a:pt x="8942195" y="0"/>
                </a:cubicBezTo>
                <a:cubicBezTo>
                  <a:pt x="8950715" y="50846"/>
                  <a:pt x="8928854" y="73062"/>
                  <a:pt x="8942195" y="131884"/>
                </a:cubicBezTo>
                <a:cubicBezTo>
                  <a:pt x="8755252" y="147046"/>
                  <a:pt x="8506867" y="85520"/>
                  <a:pt x="8256627" y="131884"/>
                </a:cubicBezTo>
                <a:cubicBezTo>
                  <a:pt x="8006387" y="178248"/>
                  <a:pt x="7801348" y="80700"/>
                  <a:pt x="7660480" y="131884"/>
                </a:cubicBezTo>
                <a:cubicBezTo>
                  <a:pt x="7519612" y="183068"/>
                  <a:pt x="7424819" y="124843"/>
                  <a:pt x="7332600" y="131884"/>
                </a:cubicBezTo>
                <a:cubicBezTo>
                  <a:pt x="7240381" y="138925"/>
                  <a:pt x="7076482" y="98367"/>
                  <a:pt x="6915297" y="131884"/>
                </a:cubicBezTo>
                <a:cubicBezTo>
                  <a:pt x="6754112" y="165401"/>
                  <a:pt x="6375782" y="71496"/>
                  <a:pt x="6140307" y="131884"/>
                </a:cubicBezTo>
                <a:cubicBezTo>
                  <a:pt x="5904832" y="192272"/>
                  <a:pt x="5801964" y="113545"/>
                  <a:pt x="5544161" y="131884"/>
                </a:cubicBezTo>
                <a:cubicBezTo>
                  <a:pt x="5286358" y="150223"/>
                  <a:pt x="5278743" y="90872"/>
                  <a:pt x="5126858" y="131884"/>
                </a:cubicBezTo>
                <a:cubicBezTo>
                  <a:pt x="4974973" y="172896"/>
                  <a:pt x="4801056" y="96031"/>
                  <a:pt x="4530712" y="131884"/>
                </a:cubicBezTo>
                <a:cubicBezTo>
                  <a:pt x="4260368" y="167737"/>
                  <a:pt x="4331310" y="97502"/>
                  <a:pt x="4202832" y="131884"/>
                </a:cubicBezTo>
                <a:cubicBezTo>
                  <a:pt x="4074354" y="166266"/>
                  <a:pt x="3977386" y="122551"/>
                  <a:pt x="3874951" y="131884"/>
                </a:cubicBezTo>
                <a:cubicBezTo>
                  <a:pt x="3772516" y="141217"/>
                  <a:pt x="3483364" y="77188"/>
                  <a:pt x="3278805" y="131884"/>
                </a:cubicBezTo>
                <a:cubicBezTo>
                  <a:pt x="3074246" y="186580"/>
                  <a:pt x="2996223" y="103016"/>
                  <a:pt x="2861502" y="131884"/>
                </a:cubicBezTo>
                <a:cubicBezTo>
                  <a:pt x="2726781" y="160752"/>
                  <a:pt x="2458566" y="78117"/>
                  <a:pt x="2175934" y="131884"/>
                </a:cubicBezTo>
                <a:cubicBezTo>
                  <a:pt x="1893302" y="185651"/>
                  <a:pt x="1966495" y="129255"/>
                  <a:pt x="1758632" y="131884"/>
                </a:cubicBezTo>
                <a:cubicBezTo>
                  <a:pt x="1550769" y="134513"/>
                  <a:pt x="1350034" y="121453"/>
                  <a:pt x="1073063" y="131884"/>
                </a:cubicBezTo>
                <a:cubicBezTo>
                  <a:pt x="796092" y="142315"/>
                  <a:pt x="827062" y="97165"/>
                  <a:pt x="745183" y="131884"/>
                </a:cubicBezTo>
                <a:cubicBezTo>
                  <a:pt x="663304" y="166603"/>
                  <a:pt x="161073" y="110326"/>
                  <a:pt x="0" y="131884"/>
                </a:cubicBezTo>
                <a:cubicBezTo>
                  <a:pt x="-15187" y="95534"/>
                  <a:pt x="6718" y="58266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100000">
                <a:srgbClr val="0091C4"/>
              </a:gs>
            </a:gsLst>
            <a:lin ang="16200000" scaled="1"/>
            <a:tileRect/>
          </a:gradFill>
          <a:ln w="82550">
            <a:solidFill>
              <a:srgbClr val="0091C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43FE74-915E-7C53-40DC-D77B48EF71BA}"/>
              </a:ext>
            </a:extLst>
          </p:cNvPr>
          <p:cNvSpPr/>
          <p:nvPr/>
        </p:nvSpPr>
        <p:spPr>
          <a:xfrm>
            <a:off x="96904" y="3913631"/>
            <a:ext cx="8942195" cy="139871"/>
          </a:xfrm>
          <a:custGeom>
            <a:avLst/>
            <a:gdLst>
              <a:gd name="connsiteX0" fmla="*/ 0 w 8942195"/>
              <a:gd name="connsiteY0" fmla="*/ 0 h 139871"/>
              <a:gd name="connsiteX1" fmla="*/ 774990 w 8942195"/>
              <a:gd name="connsiteY1" fmla="*/ 0 h 139871"/>
              <a:gd name="connsiteX2" fmla="*/ 1192293 w 8942195"/>
              <a:gd name="connsiteY2" fmla="*/ 0 h 139871"/>
              <a:gd name="connsiteX3" fmla="*/ 1877861 w 8942195"/>
              <a:gd name="connsiteY3" fmla="*/ 0 h 139871"/>
              <a:gd name="connsiteX4" fmla="*/ 2295163 w 8942195"/>
              <a:gd name="connsiteY4" fmla="*/ 0 h 139871"/>
              <a:gd name="connsiteX5" fmla="*/ 2891310 w 8942195"/>
              <a:gd name="connsiteY5" fmla="*/ 0 h 139871"/>
              <a:gd name="connsiteX6" fmla="*/ 3576878 w 8942195"/>
              <a:gd name="connsiteY6" fmla="*/ 0 h 139871"/>
              <a:gd name="connsiteX7" fmla="*/ 3904758 w 8942195"/>
              <a:gd name="connsiteY7" fmla="*/ 0 h 139871"/>
              <a:gd name="connsiteX8" fmla="*/ 4232639 w 8942195"/>
              <a:gd name="connsiteY8" fmla="*/ 0 h 139871"/>
              <a:gd name="connsiteX9" fmla="*/ 5007629 w 8942195"/>
              <a:gd name="connsiteY9" fmla="*/ 0 h 139871"/>
              <a:gd name="connsiteX10" fmla="*/ 5603776 w 8942195"/>
              <a:gd name="connsiteY10" fmla="*/ 0 h 139871"/>
              <a:gd name="connsiteX11" fmla="*/ 5931656 w 8942195"/>
              <a:gd name="connsiteY11" fmla="*/ 0 h 139871"/>
              <a:gd name="connsiteX12" fmla="*/ 6527802 w 8942195"/>
              <a:gd name="connsiteY12" fmla="*/ 0 h 139871"/>
              <a:gd name="connsiteX13" fmla="*/ 7302793 w 8942195"/>
              <a:gd name="connsiteY13" fmla="*/ 0 h 139871"/>
              <a:gd name="connsiteX14" fmla="*/ 7809517 w 8942195"/>
              <a:gd name="connsiteY14" fmla="*/ 0 h 139871"/>
              <a:gd name="connsiteX15" fmla="*/ 8316241 w 8942195"/>
              <a:gd name="connsiteY15" fmla="*/ 0 h 139871"/>
              <a:gd name="connsiteX16" fmla="*/ 8942195 w 8942195"/>
              <a:gd name="connsiteY16" fmla="*/ 0 h 139871"/>
              <a:gd name="connsiteX17" fmla="*/ 8942195 w 8942195"/>
              <a:gd name="connsiteY17" fmla="*/ 139871 h 139871"/>
              <a:gd name="connsiteX18" fmla="*/ 8346049 w 8942195"/>
              <a:gd name="connsiteY18" fmla="*/ 139871 h 139871"/>
              <a:gd name="connsiteX19" fmla="*/ 7660480 w 8942195"/>
              <a:gd name="connsiteY19" fmla="*/ 139871 h 139871"/>
              <a:gd name="connsiteX20" fmla="*/ 6974912 w 8942195"/>
              <a:gd name="connsiteY20" fmla="*/ 139871 h 139871"/>
              <a:gd name="connsiteX21" fmla="*/ 6557610 w 8942195"/>
              <a:gd name="connsiteY21" fmla="*/ 139871 h 139871"/>
              <a:gd name="connsiteX22" fmla="*/ 5782619 w 8942195"/>
              <a:gd name="connsiteY22" fmla="*/ 139871 h 139871"/>
              <a:gd name="connsiteX23" fmla="*/ 5186473 w 8942195"/>
              <a:gd name="connsiteY23" fmla="*/ 139871 h 139871"/>
              <a:gd name="connsiteX24" fmla="*/ 4858593 w 8942195"/>
              <a:gd name="connsiteY24" fmla="*/ 139871 h 139871"/>
              <a:gd name="connsiteX25" fmla="*/ 4262446 w 8942195"/>
              <a:gd name="connsiteY25" fmla="*/ 139871 h 139871"/>
              <a:gd name="connsiteX26" fmla="*/ 3755722 w 8942195"/>
              <a:gd name="connsiteY26" fmla="*/ 139871 h 139871"/>
              <a:gd name="connsiteX27" fmla="*/ 3248998 w 8942195"/>
              <a:gd name="connsiteY27" fmla="*/ 139871 h 139871"/>
              <a:gd name="connsiteX28" fmla="*/ 2742273 w 8942195"/>
              <a:gd name="connsiteY28" fmla="*/ 139871 h 139871"/>
              <a:gd name="connsiteX29" fmla="*/ 2235549 w 8942195"/>
              <a:gd name="connsiteY29" fmla="*/ 139871 h 139871"/>
              <a:gd name="connsiteX30" fmla="*/ 1549980 w 8942195"/>
              <a:gd name="connsiteY30" fmla="*/ 139871 h 139871"/>
              <a:gd name="connsiteX31" fmla="*/ 953834 w 8942195"/>
              <a:gd name="connsiteY31" fmla="*/ 139871 h 139871"/>
              <a:gd name="connsiteX32" fmla="*/ 625954 w 8942195"/>
              <a:gd name="connsiteY32" fmla="*/ 139871 h 139871"/>
              <a:gd name="connsiteX33" fmla="*/ 0 w 8942195"/>
              <a:gd name="connsiteY33" fmla="*/ 139871 h 139871"/>
              <a:gd name="connsiteX34" fmla="*/ 0 w 8942195"/>
              <a:gd name="connsiteY34" fmla="*/ 0 h 13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942195" h="139871" fill="none" extrusionOk="0">
                <a:moveTo>
                  <a:pt x="0" y="0"/>
                </a:moveTo>
                <a:cubicBezTo>
                  <a:pt x="358599" y="-73591"/>
                  <a:pt x="479129" y="25540"/>
                  <a:pt x="774990" y="0"/>
                </a:cubicBezTo>
                <a:cubicBezTo>
                  <a:pt x="1070851" y="-25540"/>
                  <a:pt x="1051496" y="45979"/>
                  <a:pt x="1192293" y="0"/>
                </a:cubicBezTo>
                <a:cubicBezTo>
                  <a:pt x="1333090" y="-45979"/>
                  <a:pt x="1717087" y="53262"/>
                  <a:pt x="1877861" y="0"/>
                </a:cubicBezTo>
                <a:cubicBezTo>
                  <a:pt x="2038635" y="-53262"/>
                  <a:pt x="2198679" y="26577"/>
                  <a:pt x="2295163" y="0"/>
                </a:cubicBezTo>
                <a:cubicBezTo>
                  <a:pt x="2391647" y="-26577"/>
                  <a:pt x="2649376" y="42194"/>
                  <a:pt x="2891310" y="0"/>
                </a:cubicBezTo>
                <a:cubicBezTo>
                  <a:pt x="3133244" y="-42194"/>
                  <a:pt x="3288753" y="22786"/>
                  <a:pt x="3576878" y="0"/>
                </a:cubicBezTo>
                <a:cubicBezTo>
                  <a:pt x="3865003" y="-22786"/>
                  <a:pt x="3806019" y="32682"/>
                  <a:pt x="3904758" y="0"/>
                </a:cubicBezTo>
                <a:cubicBezTo>
                  <a:pt x="4003497" y="-32682"/>
                  <a:pt x="4141385" y="37165"/>
                  <a:pt x="4232639" y="0"/>
                </a:cubicBezTo>
                <a:cubicBezTo>
                  <a:pt x="4323893" y="-37165"/>
                  <a:pt x="4738581" y="54418"/>
                  <a:pt x="5007629" y="0"/>
                </a:cubicBezTo>
                <a:cubicBezTo>
                  <a:pt x="5276677" y="-54418"/>
                  <a:pt x="5462880" y="70138"/>
                  <a:pt x="5603776" y="0"/>
                </a:cubicBezTo>
                <a:cubicBezTo>
                  <a:pt x="5744672" y="-70138"/>
                  <a:pt x="5842814" y="36680"/>
                  <a:pt x="5931656" y="0"/>
                </a:cubicBezTo>
                <a:cubicBezTo>
                  <a:pt x="6020498" y="-36680"/>
                  <a:pt x="6371913" y="22113"/>
                  <a:pt x="6527802" y="0"/>
                </a:cubicBezTo>
                <a:cubicBezTo>
                  <a:pt x="6683691" y="-22113"/>
                  <a:pt x="6944843" y="62357"/>
                  <a:pt x="7302793" y="0"/>
                </a:cubicBezTo>
                <a:cubicBezTo>
                  <a:pt x="7660743" y="-62357"/>
                  <a:pt x="7568489" y="10417"/>
                  <a:pt x="7809517" y="0"/>
                </a:cubicBezTo>
                <a:cubicBezTo>
                  <a:pt x="8050545" y="-10417"/>
                  <a:pt x="8162018" y="47318"/>
                  <a:pt x="8316241" y="0"/>
                </a:cubicBezTo>
                <a:cubicBezTo>
                  <a:pt x="8470464" y="-47318"/>
                  <a:pt x="8641204" y="70201"/>
                  <a:pt x="8942195" y="0"/>
                </a:cubicBezTo>
                <a:cubicBezTo>
                  <a:pt x="8957845" y="65492"/>
                  <a:pt x="8937851" y="96072"/>
                  <a:pt x="8942195" y="139871"/>
                </a:cubicBezTo>
                <a:cubicBezTo>
                  <a:pt x="8708180" y="162684"/>
                  <a:pt x="8483523" y="85235"/>
                  <a:pt x="8346049" y="139871"/>
                </a:cubicBezTo>
                <a:cubicBezTo>
                  <a:pt x="8208575" y="194507"/>
                  <a:pt x="7826626" y="121481"/>
                  <a:pt x="7660480" y="139871"/>
                </a:cubicBezTo>
                <a:cubicBezTo>
                  <a:pt x="7494334" y="158261"/>
                  <a:pt x="7288397" y="108024"/>
                  <a:pt x="6974912" y="139871"/>
                </a:cubicBezTo>
                <a:cubicBezTo>
                  <a:pt x="6661427" y="171718"/>
                  <a:pt x="6672221" y="135753"/>
                  <a:pt x="6557610" y="139871"/>
                </a:cubicBezTo>
                <a:cubicBezTo>
                  <a:pt x="6442999" y="143989"/>
                  <a:pt x="6113088" y="74734"/>
                  <a:pt x="5782619" y="139871"/>
                </a:cubicBezTo>
                <a:cubicBezTo>
                  <a:pt x="5452150" y="205008"/>
                  <a:pt x="5330250" y="85271"/>
                  <a:pt x="5186473" y="139871"/>
                </a:cubicBezTo>
                <a:cubicBezTo>
                  <a:pt x="5042696" y="194471"/>
                  <a:pt x="4960141" y="102913"/>
                  <a:pt x="4858593" y="139871"/>
                </a:cubicBezTo>
                <a:cubicBezTo>
                  <a:pt x="4757045" y="176829"/>
                  <a:pt x="4397226" y="112964"/>
                  <a:pt x="4262446" y="139871"/>
                </a:cubicBezTo>
                <a:cubicBezTo>
                  <a:pt x="4127666" y="166778"/>
                  <a:pt x="3958212" y="85949"/>
                  <a:pt x="3755722" y="139871"/>
                </a:cubicBezTo>
                <a:cubicBezTo>
                  <a:pt x="3553232" y="193793"/>
                  <a:pt x="3480407" y="111138"/>
                  <a:pt x="3248998" y="139871"/>
                </a:cubicBezTo>
                <a:cubicBezTo>
                  <a:pt x="3017589" y="168604"/>
                  <a:pt x="2873259" y="92673"/>
                  <a:pt x="2742273" y="139871"/>
                </a:cubicBezTo>
                <a:cubicBezTo>
                  <a:pt x="2611287" y="187069"/>
                  <a:pt x="2459028" y="117344"/>
                  <a:pt x="2235549" y="139871"/>
                </a:cubicBezTo>
                <a:cubicBezTo>
                  <a:pt x="2012070" y="162398"/>
                  <a:pt x="1866844" y="134695"/>
                  <a:pt x="1549980" y="139871"/>
                </a:cubicBezTo>
                <a:cubicBezTo>
                  <a:pt x="1233116" y="145047"/>
                  <a:pt x="1154059" y="134738"/>
                  <a:pt x="953834" y="139871"/>
                </a:cubicBezTo>
                <a:cubicBezTo>
                  <a:pt x="753609" y="145004"/>
                  <a:pt x="713184" y="116749"/>
                  <a:pt x="625954" y="139871"/>
                </a:cubicBezTo>
                <a:cubicBezTo>
                  <a:pt x="538724" y="162993"/>
                  <a:pt x="180666" y="106413"/>
                  <a:pt x="0" y="139871"/>
                </a:cubicBezTo>
                <a:cubicBezTo>
                  <a:pt x="-4875" y="83868"/>
                  <a:pt x="877" y="48026"/>
                  <a:pt x="0" y="0"/>
                </a:cubicBezTo>
                <a:close/>
              </a:path>
              <a:path w="8942195" h="139871" stroke="0" extrusionOk="0">
                <a:moveTo>
                  <a:pt x="0" y="0"/>
                </a:moveTo>
                <a:cubicBezTo>
                  <a:pt x="236622" y="-14941"/>
                  <a:pt x="365635" y="5364"/>
                  <a:pt x="506724" y="0"/>
                </a:cubicBezTo>
                <a:cubicBezTo>
                  <a:pt x="647813" y="-5364"/>
                  <a:pt x="727345" y="29516"/>
                  <a:pt x="834605" y="0"/>
                </a:cubicBezTo>
                <a:cubicBezTo>
                  <a:pt x="941865" y="-29516"/>
                  <a:pt x="1403166" y="39227"/>
                  <a:pt x="1609595" y="0"/>
                </a:cubicBezTo>
                <a:cubicBezTo>
                  <a:pt x="1816024" y="-39227"/>
                  <a:pt x="1886077" y="48609"/>
                  <a:pt x="2116319" y="0"/>
                </a:cubicBezTo>
                <a:cubicBezTo>
                  <a:pt x="2346561" y="-48609"/>
                  <a:pt x="2486919" y="4705"/>
                  <a:pt x="2623044" y="0"/>
                </a:cubicBezTo>
                <a:cubicBezTo>
                  <a:pt x="2759170" y="-4705"/>
                  <a:pt x="3079107" y="45966"/>
                  <a:pt x="3398034" y="0"/>
                </a:cubicBezTo>
                <a:cubicBezTo>
                  <a:pt x="3716961" y="-45966"/>
                  <a:pt x="3663068" y="8972"/>
                  <a:pt x="3815337" y="0"/>
                </a:cubicBezTo>
                <a:cubicBezTo>
                  <a:pt x="3967606" y="-8972"/>
                  <a:pt x="4427781" y="78711"/>
                  <a:pt x="4590327" y="0"/>
                </a:cubicBezTo>
                <a:cubicBezTo>
                  <a:pt x="4752873" y="-78711"/>
                  <a:pt x="5049683" y="92835"/>
                  <a:pt x="5365317" y="0"/>
                </a:cubicBezTo>
                <a:cubicBezTo>
                  <a:pt x="5680951" y="-92835"/>
                  <a:pt x="5821818" y="70342"/>
                  <a:pt x="5961463" y="0"/>
                </a:cubicBezTo>
                <a:cubicBezTo>
                  <a:pt x="6101108" y="-70342"/>
                  <a:pt x="6540540" y="53332"/>
                  <a:pt x="6736454" y="0"/>
                </a:cubicBezTo>
                <a:cubicBezTo>
                  <a:pt x="6932368" y="-53332"/>
                  <a:pt x="6993519" y="1176"/>
                  <a:pt x="7243178" y="0"/>
                </a:cubicBezTo>
                <a:cubicBezTo>
                  <a:pt x="7492837" y="-1176"/>
                  <a:pt x="7645275" y="37544"/>
                  <a:pt x="7749902" y="0"/>
                </a:cubicBezTo>
                <a:cubicBezTo>
                  <a:pt x="7854529" y="-37544"/>
                  <a:pt x="8156759" y="28013"/>
                  <a:pt x="8435471" y="0"/>
                </a:cubicBezTo>
                <a:cubicBezTo>
                  <a:pt x="8714183" y="-28013"/>
                  <a:pt x="8740048" y="815"/>
                  <a:pt x="8942195" y="0"/>
                </a:cubicBezTo>
                <a:cubicBezTo>
                  <a:pt x="8958602" y="33839"/>
                  <a:pt x="8928708" y="76712"/>
                  <a:pt x="8942195" y="139871"/>
                </a:cubicBezTo>
                <a:cubicBezTo>
                  <a:pt x="8755252" y="155033"/>
                  <a:pt x="8506867" y="93507"/>
                  <a:pt x="8256627" y="139871"/>
                </a:cubicBezTo>
                <a:cubicBezTo>
                  <a:pt x="8006387" y="186235"/>
                  <a:pt x="7801348" y="88687"/>
                  <a:pt x="7660480" y="139871"/>
                </a:cubicBezTo>
                <a:cubicBezTo>
                  <a:pt x="7519612" y="191055"/>
                  <a:pt x="7424819" y="132830"/>
                  <a:pt x="7332600" y="139871"/>
                </a:cubicBezTo>
                <a:cubicBezTo>
                  <a:pt x="7240381" y="146912"/>
                  <a:pt x="7076482" y="106354"/>
                  <a:pt x="6915297" y="139871"/>
                </a:cubicBezTo>
                <a:cubicBezTo>
                  <a:pt x="6754112" y="173388"/>
                  <a:pt x="6375782" y="79483"/>
                  <a:pt x="6140307" y="139871"/>
                </a:cubicBezTo>
                <a:cubicBezTo>
                  <a:pt x="5904832" y="200259"/>
                  <a:pt x="5801964" y="121532"/>
                  <a:pt x="5544161" y="139871"/>
                </a:cubicBezTo>
                <a:cubicBezTo>
                  <a:pt x="5286358" y="158210"/>
                  <a:pt x="5278743" y="98859"/>
                  <a:pt x="5126858" y="139871"/>
                </a:cubicBezTo>
                <a:cubicBezTo>
                  <a:pt x="4974973" y="180883"/>
                  <a:pt x="4801056" y="104018"/>
                  <a:pt x="4530712" y="139871"/>
                </a:cubicBezTo>
                <a:cubicBezTo>
                  <a:pt x="4260368" y="175724"/>
                  <a:pt x="4331310" y="105489"/>
                  <a:pt x="4202832" y="139871"/>
                </a:cubicBezTo>
                <a:cubicBezTo>
                  <a:pt x="4074354" y="174253"/>
                  <a:pt x="3977386" y="130538"/>
                  <a:pt x="3874951" y="139871"/>
                </a:cubicBezTo>
                <a:cubicBezTo>
                  <a:pt x="3772516" y="149204"/>
                  <a:pt x="3483364" y="85175"/>
                  <a:pt x="3278805" y="139871"/>
                </a:cubicBezTo>
                <a:cubicBezTo>
                  <a:pt x="3074246" y="194567"/>
                  <a:pt x="2996223" y="111003"/>
                  <a:pt x="2861502" y="139871"/>
                </a:cubicBezTo>
                <a:cubicBezTo>
                  <a:pt x="2726781" y="168739"/>
                  <a:pt x="2458566" y="86104"/>
                  <a:pt x="2175934" y="139871"/>
                </a:cubicBezTo>
                <a:cubicBezTo>
                  <a:pt x="1893302" y="193638"/>
                  <a:pt x="1966495" y="137242"/>
                  <a:pt x="1758632" y="139871"/>
                </a:cubicBezTo>
                <a:cubicBezTo>
                  <a:pt x="1550769" y="142500"/>
                  <a:pt x="1350034" y="129440"/>
                  <a:pt x="1073063" y="139871"/>
                </a:cubicBezTo>
                <a:cubicBezTo>
                  <a:pt x="796092" y="150302"/>
                  <a:pt x="827062" y="105152"/>
                  <a:pt x="745183" y="139871"/>
                </a:cubicBezTo>
                <a:cubicBezTo>
                  <a:pt x="663304" y="174590"/>
                  <a:pt x="161073" y="118313"/>
                  <a:pt x="0" y="139871"/>
                </a:cubicBezTo>
                <a:cubicBezTo>
                  <a:pt x="-9052" y="111239"/>
                  <a:pt x="14436" y="45889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DAA600"/>
              </a:gs>
              <a:gs pos="100000">
                <a:srgbClr val="C898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C89800"/>
              </a:gs>
            </a:gsLst>
            <a:lin ang="16200000" scaled="1"/>
            <a:tileRect/>
          </a:gradFill>
          <a:ln w="82550">
            <a:solidFill>
              <a:srgbClr val="9A75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9E993688-5292-5762-EDF5-7865FEEC38FE}"/>
              </a:ext>
            </a:extLst>
          </p:cNvPr>
          <p:cNvSpPr/>
          <p:nvPr/>
        </p:nvSpPr>
        <p:spPr>
          <a:xfrm>
            <a:off x="4929394" y="2550078"/>
            <a:ext cx="137160" cy="621792"/>
          </a:xfrm>
          <a:prstGeom prst="leftBracket">
            <a:avLst>
              <a:gd name="adj" fmla="val 46173"/>
            </a:avLst>
          </a:prstGeom>
          <a:ln w="34925">
            <a:solidFill>
              <a:srgbClr val="3D84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C150CE-7F0E-2F35-EFE0-0B77D12E991F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825945" y="2860974"/>
            <a:ext cx="1103449" cy="5617"/>
          </a:xfrm>
          <a:prstGeom prst="straightConnector1">
            <a:avLst/>
          </a:prstGeom>
          <a:ln w="31750">
            <a:solidFill>
              <a:srgbClr val="3D8424"/>
            </a:solidFill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6BA8639E-888F-1F5E-E870-B1418A445681}"/>
              </a:ext>
            </a:extLst>
          </p:cNvPr>
          <p:cNvSpPr/>
          <p:nvPr/>
        </p:nvSpPr>
        <p:spPr>
          <a:xfrm>
            <a:off x="4935469" y="3579998"/>
            <a:ext cx="131085" cy="577797"/>
          </a:xfrm>
          <a:prstGeom prst="leftBracket">
            <a:avLst>
              <a:gd name="adj" fmla="val 43156"/>
            </a:avLst>
          </a:prstGeom>
          <a:ln w="34925">
            <a:solidFill>
              <a:srgbClr val="0091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4FA0C40D-A926-6920-5A0E-05DDB6BE93AB}"/>
              </a:ext>
            </a:extLst>
          </p:cNvPr>
          <p:cNvSpPr/>
          <p:nvPr/>
        </p:nvSpPr>
        <p:spPr>
          <a:xfrm rot="5400000">
            <a:off x="5019345" y="2008319"/>
            <a:ext cx="760614" cy="685800"/>
          </a:xfrm>
          <a:prstGeom prst="trapezoid">
            <a:avLst>
              <a:gd name="adj" fmla="val 40847"/>
            </a:avLst>
          </a:prstGeom>
          <a:gradFill flip="none" rotWithShape="1">
            <a:gsLst>
              <a:gs pos="0">
                <a:srgbClr val="61D6FF"/>
              </a:gs>
              <a:gs pos="100000">
                <a:srgbClr val="EAB200"/>
              </a:gs>
            </a:gsLst>
            <a:lin ang="16200000" scaled="1"/>
            <a:tileRect/>
          </a:gradFill>
          <a:ln w="34925">
            <a:solidFill>
              <a:srgbClr val="158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980618CD-34C3-23C2-861F-E94DD2574C18}"/>
              </a:ext>
            </a:extLst>
          </p:cNvPr>
          <p:cNvSpPr/>
          <p:nvPr/>
        </p:nvSpPr>
        <p:spPr>
          <a:xfrm rot="5400000">
            <a:off x="5019345" y="3036564"/>
            <a:ext cx="760614" cy="685800"/>
          </a:xfrm>
          <a:prstGeom prst="trapezoid">
            <a:avLst>
              <a:gd name="adj" fmla="val 40847"/>
            </a:avLst>
          </a:prstGeom>
          <a:gradFill>
            <a:gsLst>
              <a:gs pos="0">
                <a:srgbClr val="00AAE6"/>
              </a:gs>
              <a:gs pos="100000">
                <a:srgbClr val="FFFF00"/>
              </a:gs>
            </a:gsLst>
            <a:lin ang="16200000" scaled="1"/>
          </a:gradFill>
          <a:ln w="34925">
            <a:solidFill>
              <a:srgbClr val="0091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ghtning Bolt 15">
            <a:extLst>
              <a:ext uri="{FF2B5EF4-FFF2-40B4-BE49-F238E27FC236}">
                <a16:creationId xmlns:a16="http://schemas.microsoft.com/office/drawing/2014/main" id="{F3958C76-A2AF-E257-A054-7685AE3DBAEB}"/>
              </a:ext>
            </a:extLst>
          </p:cNvPr>
          <p:cNvSpPr/>
          <p:nvPr/>
        </p:nvSpPr>
        <p:spPr>
          <a:xfrm>
            <a:off x="5112466" y="3145089"/>
            <a:ext cx="404546" cy="342880"/>
          </a:xfrm>
          <a:prstGeom prst="lightningBol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9588A70C-ACE5-B627-DB30-048D5BC9F0C6}"/>
              </a:ext>
            </a:extLst>
          </p:cNvPr>
          <p:cNvSpPr/>
          <p:nvPr/>
        </p:nvSpPr>
        <p:spPr>
          <a:xfrm>
            <a:off x="5112466" y="2122056"/>
            <a:ext cx="404546" cy="342880"/>
          </a:xfrm>
          <a:prstGeom prst="lightningBol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wind icon">
            <a:extLst>
              <a:ext uri="{FF2B5EF4-FFF2-40B4-BE49-F238E27FC236}">
                <a16:creationId xmlns:a16="http://schemas.microsoft.com/office/drawing/2014/main" id="{BA53EBED-80B7-A90A-5892-D988918C4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80259" y="1688274"/>
            <a:ext cx="1075089" cy="103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DC63E2-DDEF-702E-2B33-498AA0F22C81}"/>
              </a:ext>
            </a:extLst>
          </p:cNvPr>
          <p:cNvSpPr txBox="1"/>
          <p:nvPr/>
        </p:nvSpPr>
        <p:spPr>
          <a:xfrm>
            <a:off x="4687606" y="2229964"/>
            <a:ext cx="3722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b="1">
                <a:latin typeface="Georgia Pro" panose="02040502050405020303" pitchFamily="18" charset="0"/>
              </a:defRPr>
            </a:lvl1pPr>
          </a:lstStyle>
          <a:p>
            <a:r>
              <a:rPr lang="en-US" sz="900" dirty="0"/>
              <a:t>Air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AEF725-3FDD-06D2-339B-557AEE03611B}"/>
              </a:ext>
            </a:extLst>
          </p:cNvPr>
          <p:cNvSpPr txBox="1"/>
          <p:nvPr/>
        </p:nvSpPr>
        <p:spPr>
          <a:xfrm>
            <a:off x="3963243" y="2621028"/>
            <a:ext cx="9973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Georgia Pro" panose="02040502050405020303" pitchFamily="18" charset="0"/>
              </a:rPr>
              <a:t>Green Energy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3D3E1D-F3B5-90F2-D6E8-E7033A52C836}"/>
              </a:ext>
            </a:extLst>
          </p:cNvPr>
          <p:cNvSpPr txBox="1"/>
          <p:nvPr/>
        </p:nvSpPr>
        <p:spPr>
          <a:xfrm>
            <a:off x="4510187" y="3265837"/>
            <a:ext cx="5549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b="1">
                <a:latin typeface="Georgia Pro" panose="02040502050405020303" pitchFamily="18" charset="0"/>
              </a:defRPr>
            </a:lvl1pPr>
          </a:lstStyle>
          <a:p>
            <a:r>
              <a:rPr lang="en-US" sz="900" dirty="0"/>
              <a:t>Water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D950D1-B915-9B51-CA61-9E193AEAF4E1}"/>
              </a:ext>
            </a:extLst>
          </p:cNvPr>
          <p:cNvSpPr txBox="1"/>
          <p:nvPr/>
        </p:nvSpPr>
        <p:spPr>
          <a:xfrm>
            <a:off x="5033427" y="3864672"/>
            <a:ext cx="489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b="1">
                <a:latin typeface="Georgia Pro" panose="02040502050405020303" pitchFamily="18" charset="0"/>
              </a:defRPr>
            </a:lvl1pPr>
          </a:lstStyle>
          <a:p>
            <a:r>
              <a:rPr lang="en-US" sz="900" dirty="0"/>
              <a:t>Land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A20942-9D54-D921-5610-20D1B62E3D1A}"/>
              </a:ext>
            </a:extLst>
          </p:cNvPr>
          <p:cNvSpPr txBox="1"/>
          <p:nvPr/>
        </p:nvSpPr>
        <p:spPr>
          <a:xfrm>
            <a:off x="5457501" y="1951442"/>
            <a:ext cx="8595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b="1">
                <a:latin typeface="Georgia Pro" panose="02040502050405020303" pitchFamily="18" charset="0"/>
              </a:defRPr>
            </a:lvl1pPr>
          </a:lstStyle>
          <a:p>
            <a:r>
              <a:rPr lang="en-US" sz="900" i="1" dirty="0"/>
              <a:t>Separation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8E0C11-9204-21EF-0233-C9A19A011003}"/>
              </a:ext>
            </a:extLst>
          </p:cNvPr>
          <p:cNvSpPr txBox="1"/>
          <p:nvPr/>
        </p:nvSpPr>
        <p:spPr>
          <a:xfrm>
            <a:off x="5457501" y="2986645"/>
            <a:ext cx="8947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b="1">
                <a:latin typeface="Georgia Pro" panose="02040502050405020303" pitchFamily="18" charset="0"/>
              </a:defRPr>
            </a:lvl1pPr>
          </a:lstStyle>
          <a:p>
            <a:r>
              <a:rPr lang="en-US" sz="900" i="1" dirty="0"/>
              <a:t>Electrolysis</a:t>
            </a:r>
          </a:p>
        </p:txBody>
      </p:sp>
      <p:sp>
        <p:nvSpPr>
          <p:cNvPr id="25" name="Callout: Right Arrow 24">
            <a:extLst>
              <a:ext uri="{FF2B5EF4-FFF2-40B4-BE49-F238E27FC236}">
                <a16:creationId xmlns:a16="http://schemas.microsoft.com/office/drawing/2014/main" id="{253A1199-C58D-55D5-8CAB-73C92D48E2C7}"/>
              </a:ext>
            </a:extLst>
          </p:cNvPr>
          <p:cNvSpPr/>
          <p:nvPr/>
        </p:nvSpPr>
        <p:spPr>
          <a:xfrm>
            <a:off x="6622711" y="2638018"/>
            <a:ext cx="734581" cy="455559"/>
          </a:xfrm>
          <a:prstGeom prst="right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rgbClr val="EAB200"/>
              </a:gs>
              <a:gs pos="99000">
                <a:srgbClr val="00B050"/>
              </a:gs>
            </a:gsLst>
            <a:lin ang="0" scaled="1"/>
            <a:tileRect/>
          </a:gradFill>
          <a:ln>
            <a:gradFill flip="none" rotWithShape="1">
              <a:gsLst>
                <a:gs pos="5556">
                  <a:srgbClr val="FFC000"/>
                </a:gs>
                <a:gs pos="100000">
                  <a:srgbClr val="00B05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E75C3A-7C37-BFD7-9B99-153E44CCB370}"/>
              </a:ext>
            </a:extLst>
          </p:cNvPr>
          <p:cNvSpPr txBox="1"/>
          <p:nvPr/>
        </p:nvSpPr>
        <p:spPr>
          <a:xfrm>
            <a:off x="7323282" y="2748389"/>
            <a:ext cx="1162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Georgia Pro" panose="02040502050405020303" pitchFamily="18" charset="0"/>
              </a:rPr>
              <a:t>Green Ammonia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4E6841-0845-72D9-D7B7-D348E096485A}"/>
              </a:ext>
            </a:extLst>
          </p:cNvPr>
          <p:cNvSpPr txBox="1"/>
          <p:nvPr/>
        </p:nvSpPr>
        <p:spPr>
          <a:xfrm>
            <a:off x="7056239" y="2456472"/>
            <a:ext cx="16610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b="1">
                <a:latin typeface="Georgia Pro" panose="02040502050405020303" pitchFamily="18" charset="0"/>
              </a:defRPr>
            </a:lvl1pPr>
          </a:lstStyle>
          <a:p>
            <a:r>
              <a:rPr lang="en-US" sz="900" i="1" dirty="0"/>
              <a:t>Haber-Bosch Processing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149122-42A5-4B60-4E40-C320A9CBB588}"/>
              </a:ext>
            </a:extLst>
          </p:cNvPr>
          <p:cNvSpPr txBox="1"/>
          <p:nvPr/>
        </p:nvSpPr>
        <p:spPr>
          <a:xfrm>
            <a:off x="5746637" y="2231858"/>
            <a:ext cx="907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latin typeface="Georgia Pro" panose="02040502050405020303" pitchFamily="18" charset="0"/>
              </a:defRPr>
            </a:lvl1pPr>
          </a:lstStyle>
          <a:p>
            <a:pPr algn="ctr"/>
            <a:r>
              <a:rPr lang="en-US" sz="900" dirty="0"/>
              <a:t>Nitrogen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0F7FEB-3CC9-D888-D853-F5AB0807F364}"/>
              </a:ext>
            </a:extLst>
          </p:cNvPr>
          <p:cNvSpPr txBox="1"/>
          <p:nvPr/>
        </p:nvSpPr>
        <p:spPr>
          <a:xfrm>
            <a:off x="5742552" y="3268042"/>
            <a:ext cx="9117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latin typeface="Georgia Pro" panose="02040502050405020303" pitchFamily="18" charset="0"/>
              </a:defRPr>
            </a:lvl1pPr>
          </a:lstStyle>
          <a:p>
            <a:pPr algn="ctr"/>
            <a:r>
              <a:rPr lang="en-US" sz="900" dirty="0"/>
              <a:t>Hydrogen</a:t>
            </a:r>
          </a:p>
        </p:txBody>
      </p:sp>
      <p:sp>
        <p:nvSpPr>
          <p:cNvPr id="30" name="Sun 29">
            <a:extLst>
              <a:ext uri="{FF2B5EF4-FFF2-40B4-BE49-F238E27FC236}">
                <a16:creationId xmlns:a16="http://schemas.microsoft.com/office/drawing/2014/main" id="{AD34E26C-D783-3796-B033-E07B4D881F3C}"/>
              </a:ext>
            </a:extLst>
          </p:cNvPr>
          <p:cNvSpPr>
            <a:spLocks noChangeAspect="1"/>
          </p:cNvSpPr>
          <p:nvPr/>
        </p:nvSpPr>
        <p:spPr>
          <a:xfrm rot="-60000">
            <a:off x="662274" y="2351267"/>
            <a:ext cx="461673" cy="461673"/>
          </a:xfrm>
          <a:prstGeom prst="sun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F822793-10DA-FC07-2581-20DA6DDF89C2}"/>
              </a:ext>
            </a:extLst>
          </p:cNvPr>
          <p:cNvSpPr/>
          <p:nvPr/>
        </p:nvSpPr>
        <p:spPr>
          <a:xfrm rot="19558328">
            <a:off x="2747734" y="3149964"/>
            <a:ext cx="275379" cy="4615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647540F-CEB4-F8AE-5C50-8B1191E93918}"/>
              </a:ext>
            </a:extLst>
          </p:cNvPr>
          <p:cNvSpPr/>
          <p:nvPr/>
        </p:nvSpPr>
        <p:spPr>
          <a:xfrm rot="13526966">
            <a:off x="1577232" y="1730921"/>
            <a:ext cx="275379" cy="4615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11B69E2-ECBE-77FE-E91B-343A9BAA18E9}"/>
              </a:ext>
            </a:extLst>
          </p:cNvPr>
          <p:cNvSpPr/>
          <p:nvPr/>
        </p:nvSpPr>
        <p:spPr>
          <a:xfrm rot="19119087">
            <a:off x="1169025" y="2144818"/>
            <a:ext cx="275379" cy="4615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E57B01EC-4123-D699-4232-EBA256B4B320}"/>
              </a:ext>
            </a:extLst>
          </p:cNvPr>
          <p:cNvSpPr/>
          <p:nvPr/>
        </p:nvSpPr>
        <p:spPr>
          <a:xfrm>
            <a:off x="1220795" y="2231577"/>
            <a:ext cx="422383" cy="219831"/>
          </a:xfrm>
          <a:prstGeom prst="cloud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E14360A1-83B4-AA74-2FA8-3FEBBA93A402}"/>
              </a:ext>
            </a:extLst>
          </p:cNvPr>
          <p:cNvSpPr/>
          <p:nvPr/>
        </p:nvSpPr>
        <p:spPr>
          <a:xfrm>
            <a:off x="788329" y="1953053"/>
            <a:ext cx="608603" cy="276279"/>
          </a:xfrm>
          <a:prstGeom prst="cloud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F7AA10-160F-D635-69AD-BD6B7DA38188}"/>
              </a:ext>
            </a:extLst>
          </p:cNvPr>
          <p:cNvSpPr txBox="1"/>
          <p:nvPr/>
        </p:nvSpPr>
        <p:spPr>
          <a:xfrm>
            <a:off x="483244" y="3605043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b="1">
                <a:latin typeface="Georgia Pro" panose="02040502050405020303" pitchFamily="18" charset="0"/>
              </a:defRPr>
            </a:lvl1pPr>
          </a:lstStyle>
          <a:p>
            <a:r>
              <a:rPr lang="en-US" sz="900" i="1" dirty="0"/>
              <a:t>Solar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1D7EE2-FC3A-91AB-FCCF-1F368762170B}"/>
              </a:ext>
            </a:extLst>
          </p:cNvPr>
          <p:cNvSpPr txBox="1"/>
          <p:nvPr/>
        </p:nvSpPr>
        <p:spPr>
          <a:xfrm>
            <a:off x="2834845" y="2006705"/>
            <a:ext cx="5132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b="1">
                <a:latin typeface="Georgia Pro" panose="02040502050405020303" pitchFamily="18" charset="0"/>
              </a:defRPr>
            </a:lvl1pPr>
          </a:lstStyle>
          <a:p>
            <a:r>
              <a:rPr lang="en-US" sz="900" i="1" dirty="0"/>
              <a:t>Wind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8EB0B7-AA44-4912-E2F5-54773510F5EF}"/>
              </a:ext>
            </a:extLst>
          </p:cNvPr>
          <p:cNvSpPr txBox="1"/>
          <p:nvPr/>
        </p:nvSpPr>
        <p:spPr>
          <a:xfrm>
            <a:off x="3490844" y="342342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b="1">
                <a:latin typeface="Georgia Pro" panose="02040502050405020303" pitchFamily="18" charset="0"/>
              </a:defRPr>
            </a:lvl1pPr>
          </a:lstStyle>
          <a:p>
            <a:pPr algn="ctr"/>
            <a:r>
              <a:rPr lang="en-US" sz="900" i="1" dirty="0"/>
              <a:t>Energy</a:t>
            </a:r>
          </a:p>
          <a:p>
            <a:pPr algn="ctr"/>
            <a:r>
              <a:rPr lang="en-US" sz="900" i="1" dirty="0"/>
              <a:t>Storage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9E53A117-737D-9B9A-3D97-8B2E07873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81" y="4409481"/>
            <a:ext cx="9441180" cy="2204874"/>
          </a:xfrm>
        </p:spPr>
        <p:txBody>
          <a:bodyPr anchor="t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GHAE owns 32,000+ Acres of </a:t>
            </a:r>
            <a:r>
              <a:rPr lang="en-US" sz="2200" dirty="0" err="1"/>
              <a:t>SouthCentral</a:t>
            </a:r>
            <a:r>
              <a:rPr lang="en-US" sz="2200" dirty="0"/>
              <a:t> Texas Land.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GHAE Land sits atop Texas </a:t>
            </a:r>
            <a:r>
              <a:rPr lang="en-US" sz="2200" dirty="0" err="1"/>
              <a:t>SouthCentral</a:t>
            </a:r>
            <a:r>
              <a:rPr lang="en-US" sz="2200" dirty="0"/>
              <a:t> Edwards Trinity Aquifer.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GHAE Land has plenty of Dry Air above it in </a:t>
            </a:r>
            <a:r>
              <a:rPr lang="en-US" sz="2200" dirty="0" err="1"/>
              <a:t>SouthCentral</a:t>
            </a:r>
            <a:r>
              <a:rPr lang="en-US" sz="2200" dirty="0"/>
              <a:t> Texas.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GHAE Land offers +315MW Wind Energy and +2445MW Solar Energy.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GHAE Lands have a 138 kV Transmission Line running Through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C4BF30-08B8-6BBF-1E26-B3639FBD6C68}"/>
              </a:ext>
            </a:extLst>
          </p:cNvPr>
          <p:cNvSpPr txBox="1"/>
          <p:nvPr/>
        </p:nvSpPr>
        <p:spPr>
          <a:xfrm>
            <a:off x="5440812" y="4048926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b="1">
                <a:latin typeface="Georgia Pro" panose="02040502050405020303" pitchFamily="18" charset="0"/>
              </a:defRPr>
            </a:lvl1pPr>
          </a:lstStyle>
          <a:p>
            <a:r>
              <a:rPr lang="en-US" sz="900" i="1" dirty="0"/>
              <a:t>Aquifer</a:t>
            </a:r>
          </a:p>
        </p:txBody>
      </p:sp>
    </p:spTree>
    <p:extLst>
      <p:ext uri="{BB962C8B-B14F-4D97-AF65-F5344CB8AC3E}">
        <p14:creationId xmlns:p14="http://schemas.microsoft.com/office/powerpoint/2010/main" val="187437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802821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GHAE: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green Energies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A3DCA-14E2-B157-26EB-8F231A9AEE2B}"/>
              </a:ext>
            </a:extLst>
          </p:cNvPr>
          <p:cNvSpPr txBox="1"/>
          <p:nvPr/>
        </p:nvSpPr>
        <p:spPr>
          <a:xfrm>
            <a:off x="559023" y="1089054"/>
            <a:ext cx="8117559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Texas Wind, Solar and Battery Energy Storage Resources</a:t>
            </a:r>
          </a:p>
          <a:p>
            <a:endParaRPr lang="en-US" sz="2000" b="1" dirty="0">
              <a:solidFill>
                <a:srgbClr val="92D05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9B1B7B-396A-7A92-30D4-1AB916CC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7" y="1589027"/>
            <a:ext cx="4338882" cy="32638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C8DA52D-7228-FF6E-9817-C1EEA544E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785" y="1835440"/>
            <a:ext cx="1060645" cy="12525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508E4F7-CD42-3129-F3E7-90F19773A764}"/>
              </a:ext>
            </a:extLst>
          </p:cNvPr>
          <p:cNvSpPr/>
          <p:nvPr/>
        </p:nvSpPr>
        <p:spPr>
          <a:xfrm>
            <a:off x="1356461" y="3292234"/>
            <a:ext cx="264768" cy="2698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B639EE0-7648-DE5B-99D0-DEE01D155F85}"/>
              </a:ext>
            </a:extLst>
          </p:cNvPr>
          <p:cNvCxnSpPr>
            <a:cxnSpLocks/>
          </p:cNvCxnSpPr>
          <p:nvPr/>
        </p:nvCxnSpPr>
        <p:spPr>
          <a:xfrm flipV="1">
            <a:off x="1356461" y="1835440"/>
            <a:ext cx="648798" cy="1456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368D5E9-16A1-39A3-93EA-EC3ADD2C4D45}"/>
              </a:ext>
            </a:extLst>
          </p:cNvPr>
          <p:cNvCxnSpPr>
            <a:cxnSpLocks/>
          </p:cNvCxnSpPr>
          <p:nvPr/>
        </p:nvCxnSpPr>
        <p:spPr>
          <a:xfrm flipV="1">
            <a:off x="1630236" y="3087942"/>
            <a:ext cx="1454720" cy="4740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E1785A6-0195-6D2F-A4A8-716755E457D5}"/>
              </a:ext>
            </a:extLst>
          </p:cNvPr>
          <p:cNvGrpSpPr>
            <a:grpSpLocks noChangeAspect="1"/>
          </p:cNvGrpSpPr>
          <p:nvPr/>
        </p:nvGrpSpPr>
        <p:grpSpPr>
          <a:xfrm>
            <a:off x="4435288" y="1572833"/>
            <a:ext cx="4620742" cy="3280070"/>
            <a:chOff x="1373236" y="2027870"/>
            <a:chExt cx="5793995" cy="4345499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CF74EC9-6D3E-A08A-65C5-233335469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3236" y="2027870"/>
              <a:ext cx="5793995" cy="434549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2211024-088D-5624-9A27-79B80416D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9001" y="2298562"/>
              <a:ext cx="1314685" cy="147037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F74DE2C-7093-1A2E-CA64-5FFC15C6D9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8470" y="2298562"/>
              <a:ext cx="1026443" cy="23074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6C23D83-4109-C687-760A-0ABC945D8A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502" y="3768934"/>
              <a:ext cx="2012272" cy="11934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BDCFBF1E-34AE-C9F0-3CFA-25F931639209}"/>
              </a:ext>
            </a:extLst>
          </p:cNvPr>
          <p:cNvSpPr/>
          <p:nvPr/>
        </p:nvSpPr>
        <p:spPr>
          <a:xfrm>
            <a:off x="5739396" y="3518873"/>
            <a:ext cx="284735" cy="269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2C5DCCB-382E-1544-3671-439545DDFE8F}"/>
              </a:ext>
            </a:extLst>
          </p:cNvPr>
          <p:cNvSpPr txBox="1"/>
          <p:nvPr/>
        </p:nvSpPr>
        <p:spPr>
          <a:xfrm>
            <a:off x="27380" y="4830390"/>
            <a:ext cx="44079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7.5 to 8.5 m/s Moderately High Speed @ Constant Duration.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Three Met Towers and Lidar Monitoring 3+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Wind Resource Feasibility Studies with Validation Report.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46 times 6 MW Turbine Layout Completed.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DOD/FAA/USAFB Flight Path Approvals Obtained.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04A441-455E-8E2B-090D-A234FCBEFA77}"/>
              </a:ext>
            </a:extLst>
          </p:cNvPr>
          <p:cNvSpPr txBox="1"/>
          <p:nvPr/>
        </p:nvSpPr>
        <p:spPr>
          <a:xfrm>
            <a:off x="4378400" y="4830390"/>
            <a:ext cx="46776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6.0 to 6.5 kWh/m</a:t>
            </a:r>
            <a:r>
              <a:rPr lang="en-US" sz="12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Moderately High Irradiance w Few Cloudy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Two Irradiation Met Towers Monitoring 2+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Solar Resource Feasibility Studies Completed.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Desktop Topology Assessments Completed.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DOD/FAA/USAFB Flight Path Approvals Obtained. 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37F6A502-FF22-1F09-DFB6-8E6CF12C6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5" y="5798444"/>
            <a:ext cx="9136185" cy="2204874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en-US" sz="1800" dirty="0"/>
              <a:t>Texas is #1 in USA Wind Production as of 2023, and has been for 17 Years.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en-US" sz="1800" dirty="0"/>
              <a:t>Texas is #2 in USA Solar Production as of 2023, and has been for 4 Years.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en-US" sz="1800" dirty="0"/>
              <a:t>Texas will become #1 in USA Large Scale Battery Storage Production in 2024.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C770D-9F0A-1CDE-03DF-43516277E145}"/>
              </a:ext>
            </a:extLst>
          </p:cNvPr>
          <p:cNvSpPr txBox="1"/>
          <p:nvPr/>
        </p:nvSpPr>
        <p:spPr>
          <a:xfrm>
            <a:off x="6500359" y="2496259"/>
            <a:ext cx="77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Georgia Pro" panose="02040502050405020303" pitchFamily="18" charset="0"/>
              </a:rPr>
              <a:t>Val Verde County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0F2B4-9E2C-7D4C-87F5-2DB4787D508E}"/>
              </a:ext>
            </a:extLst>
          </p:cNvPr>
          <p:cNvSpPr txBox="1"/>
          <p:nvPr/>
        </p:nvSpPr>
        <p:spPr>
          <a:xfrm>
            <a:off x="1947628" y="2704026"/>
            <a:ext cx="77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Georgia Pro" panose="02040502050405020303" pitchFamily="18" charset="0"/>
              </a:rPr>
              <a:t>Val Verde County</a:t>
            </a:r>
          </a:p>
        </p:txBody>
      </p:sp>
    </p:spTree>
    <p:extLst>
      <p:ext uri="{BB962C8B-B14F-4D97-AF65-F5344CB8AC3E}">
        <p14:creationId xmlns:p14="http://schemas.microsoft.com/office/powerpoint/2010/main" val="143343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802821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GHAE: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Land, Water &amp; Power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A3DCA-14E2-B157-26EB-8F231A9AEE2B}"/>
              </a:ext>
            </a:extLst>
          </p:cNvPr>
          <p:cNvSpPr txBox="1"/>
          <p:nvPr/>
        </p:nvSpPr>
        <p:spPr>
          <a:xfrm>
            <a:off x="559023" y="1089054"/>
            <a:ext cx="8117559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Texas Land, Water and Station Power Resources</a:t>
            </a:r>
          </a:p>
          <a:p>
            <a:endParaRPr lang="en-US" sz="2000" b="1" dirty="0">
              <a:solidFill>
                <a:srgbClr val="92D050"/>
              </a:solidFill>
              <a:latin typeface="Georgia" panose="02040502050405020303" pitchFamily="18" charset="0"/>
            </a:endParaRP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37F6A502-FF22-1F09-DFB6-8E6CF12C6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3824" y="1619860"/>
            <a:ext cx="5030175" cy="2204874"/>
          </a:xfrm>
        </p:spPr>
        <p:txBody>
          <a:bodyPr anchor="t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+15,500ac of Wind Farm Land (Blue).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+16,500ac of Solar Farm Land (Yellow).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Edwards Aquifer running Under All Lands,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800" dirty="0"/>
              <a:t>     with Multiple Water Wells across Aquifer.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138kV Transmission Line across All Lands.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315MW Wind Turbine Siting Shown Below: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97BBF-B22F-CDE7-3A57-CB7E14379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62" r="31139"/>
          <a:stretch/>
        </p:blipFill>
        <p:spPr>
          <a:xfrm>
            <a:off x="694480" y="1793484"/>
            <a:ext cx="3307504" cy="4752680"/>
          </a:xfrm>
          <a:prstGeom prst="rect">
            <a:avLst/>
          </a:prstGeom>
          <a:ln w="31750" cmpd="thinThick"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08F957-A54B-7348-5438-93B9D10AF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586" y="3726989"/>
            <a:ext cx="3638717" cy="2834643"/>
          </a:xfrm>
          <a:prstGeom prst="rect">
            <a:avLst/>
          </a:prstGeom>
          <a:ln w="31750" cmpd="dbl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955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406581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GHAE: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Realization 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5BDAA-180D-3AB1-C4B0-B8F6778B4CFC}"/>
              </a:ext>
            </a:extLst>
          </p:cNvPr>
          <p:cNvSpPr/>
          <p:nvPr/>
        </p:nvSpPr>
        <p:spPr>
          <a:xfrm>
            <a:off x="1" y="5818909"/>
            <a:ext cx="9144000" cy="103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A3DCA-14E2-B157-26EB-8F231A9AEE2B}"/>
              </a:ext>
            </a:extLst>
          </p:cNvPr>
          <p:cNvSpPr txBox="1"/>
          <p:nvPr/>
        </p:nvSpPr>
        <p:spPr>
          <a:xfrm>
            <a:off x="516046" y="1090137"/>
            <a:ext cx="829183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GHAE Properties have All of the Necessary Resources in Plentiful Abundance for a Green Ammonia/Methane Project…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14A911-4AC6-B01D-85EE-1D0D7DD93D62}"/>
              </a:ext>
            </a:extLst>
          </p:cNvPr>
          <p:cNvSpPr/>
          <p:nvPr/>
        </p:nvSpPr>
        <p:spPr>
          <a:xfrm>
            <a:off x="657902" y="5033546"/>
            <a:ext cx="857390" cy="452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1F839-A289-E51F-2184-8E17D4E787C8}"/>
              </a:ext>
            </a:extLst>
          </p:cNvPr>
          <p:cNvSpPr txBox="1">
            <a:spLocks/>
          </p:cNvSpPr>
          <p:nvPr/>
        </p:nvSpPr>
        <p:spPr>
          <a:xfrm>
            <a:off x="814613" y="1834596"/>
            <a:ext cx="8137833" cy="424155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Georgia Pro" panose="02040502050405020303" pitchFamily="18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Georgia Pro" panose="02040502050405020303" pitchFamily="18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Georgia Pro" panose="02040502050405020303" pitchFamily="18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Georgia Pro" panose="02040502050405020303" pitchFamily="18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Georgia Pro" panose="02040502050405020303" pitchFamily="18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92D050"/>
                </a:solidFill>
              </a:rPr>
              <a:t>Acres and Acres of Land far from the Ranchland Neighbors              while having a Major Water Aquifer Underneath.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92D050"/>
                </a:solidFill>
              </a:rPr>
              <a:t>High Amounts of Wind Resources with a Government Approved Wind Farm Reference Design that is Readily Deployable.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92D050"/>
                </a:solidFill>
              </a:rPr>
              <a:t>High Amounts of Solar Resources with Locally Available Solar             Farm Engineering, Procurement &amp; Construction Firms.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92D050"/>
                </a:solidFill>
              </a:rPr>
              <a:t>Multiple Sources for Battery Energy Storage Suppliers.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92D050"/>
                </a:solidFill>
              </a:rPr>
              <a:t>Station Power Transmission Line also available for use for                  ERCOT Renewable Energies Interconnection.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92D050"/>
              </a:solidFill>
            </a:endParaRPr>
          </a:p>
          <a:p>
            <a:r>
              <a:rPr lang="en-US" sz="1700" b="1" dirty="0">
                <a:solidFill>
                  <a:srgbClr val="92D050"/>
                </a:solidFill>
              </a:rPr>
              <a:t>Not Operating in Texas? </a:t>
            </a:r>
          </a:p>
          <a:p>
            <a:r>
              <a:rPr lang="en-US" sz="1700" b="1" dirty="0">
                <a:solidFill>
                  <a:srgbClr val="92D050"/>
                </a:solidFill>
              </a:rPr>
              <a:t>				We can Perform Development on Your Behalf!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406581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GH</a:t>
            </a:r>
            <a:r>
              <a:rPr lang="en-US" b="1" dirty="0"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America Energy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5BDAA-180D-3AB1-C4B0-B8F6778B4CFC}"/>
              </a:ext>
            </a:extLst>
          </p:cNvPr>
          <p:cNvSpPr/>
          <p:nvPr/>
        </p:nvSpPr>
        <p:spPr>
          <a:xfrm>
            <a:off x="1" y="5818909"/>
            <a:ext cx="9144000" cy="103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BCA49-9840-62B5-2C01-623AC390B0A9}"/>
              </a:ext>
            </a:extLst>
          </p:cNvPr>
          <p:cNvSpPr txBox="1"/>
          <p:nvPr/>
        </p:nvSpPr>
        <p:spPr>
          <a:xfrm>
            <a:off x="526889" y="1090137"/>
            <a:ext cx="8117559" cy="142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https://GHAmericaEnergy.com 	info@GHAmericaEnergy.com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92D050"/>
                </a:solidFill>
                <a:latin typeface="Georgia" panose="02040502050405020303" pitchFamily="18" charset="0"/>
              </a:rPr>
              <a:t>	+1 (346) 998-2337</a:t>
            </a:r>
            <a:endParaRPr lang="en-US" sz="2000" b="1" dirty="0">
              <a:solidFill>
                <a:srgbClr val="DAA6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4" descr="Clean, energy, green, renewable icon">
            <a:extLst>
              <a:ext uri="{FF2B5EF4-FFF2-40B4-BE49-F238E27FC236}">
                <a16:creationId xmlns:a16="http://schemas.microsoft.com/office/drawing/2014/main" id="{8295E61E-8874-AE4A-F3C8-F470CCA95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84" y="1289168"/>
            <a:ext cx="2551346" cy="26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40+ Lithium Battery System Illustrations, Royalty-Free Vector Graphics ...">
            <a:extLst>
              <a:ext uri="{FF2B5EF4-FFF2-40B4-BE49-F238E27FC236}">
                <a16:creationId xmlns:a16="http://schemas.microsoft.com/office/drawing/2014/main" id="{5703DD0E-CBEA-A411-A0BE-06E54C5E4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t="24941" r="22471" b="24643"/>
          <a:stretch/>
        </p:blipFill>
        <p:spPr bwMode="auto">
          <a:xfrm>
            <a:off x="7159051" y="2303482"/>
            <a:ext cx="1870649" cy="160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77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con of wind turbine. vector | Technology Illustrations ~ Creative Market">
            <a:extLst>
              <a:ext uri="{FF2B5EF4-FFF2-40B4-BE49-F238E27FC236}">
                <a16:creationId xmlns:a16="http://schemas.microsoft.com/office/drawing/2014/main" id="{FD1166E0-8B00-0C99-EAF2-D585054BE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9166" r="9622" b="12278"/>
          <a:stretch/>
        </p:blipFill>
        <p:spPr bwMode="auto">
          <a:xfrm>
            <a:off x="6429714" y="1574809"/>
            <a:ext cx="2613085" cy="259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406581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GH</a:t>
            </a:r>
            <a:r>
              <a:rPr lang="en-US" b="1" dirty="0"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</a:rPr>
              <a:t>America Energy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5BDAA-180D-3AB1-C4B0-B8F6778B4CFC}"/>
              </a:ext>
            </a:extLst>
          </p:cNvPr>
          <p:cNvSpPr/>
          <p:nvPr/>
        </p:nvSpPr>
        <p:spPr>
          <a:xfrm>
            <a:off x="1" y="5818909"/>
            <a:ext cx="9144000" cy="103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BCA49-9840-62B5-2C01-623AC390B0A9}"/>
              </a:ext>
            </a:extLst>
          </p:cNvPr>
          <p:cNvSpPr txBox="1"/>
          <p:nvPr/>
        </p:nvSpPr>
        <p:spPr>
          <a:xfrm>
            <a:off x="508819" y="1083808"/>
            <a:ext cx="81175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Wind Farm Reference Design</a:t>
            </a:r>
          </a:p>
          <a:p>
            <a:endParaRPr lang="en-US" sz="2000" b="1" dirty="0">
              <a:solidFill>
                <a:srgbClr val="92D05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6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E8699F-F128-009A-7525-2B071DF62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19"/>
          <a:stretch/>
        </p:blipFill>
        <p:spPr>
          <a:xfrm>
            <a:off x="96935" y="1922532"/>
            <a:ext cx="8950130" cy="484691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75EE7D-9223-2A74-F8C7-DECFACB560D1}"/>
              </a:ext>
            </a:extLst>
          </p:cNvPr>
          <p:cNvSpPr txBox="1">
            <a:spLocks/>
          </p:cNvSpPr>
          <p:nvPr/>
        </p:nvSpPr>
        <p:spPr>
          <a:xfrm>
            <a:off x="271067" y="1541587"/>
            <a:ext cx="8620629" cy="359843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u="sng" dirty="0">
                <a:solidFill>
                  <a:srgbClr val="92D050"/>
                </a:solidFill>
                <a:latin typeface="Georgia Pro" panose="02040502050405020303" pitchFamily="18" charset="0"/>
              </a:rPr>
              <a:t>Wind Direction (Field Rotation 25</a:t>
            </a:r>
            <a:r>
              <a:rPr lang="en-US" sz="2000" b="1" u="sng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2000" b="1" u="sng" dirty="0">
                <a:solidFill>
                  <a:srgbClr val="92D050"/>
                </a:solidFill>
                <a:latin typeface="Georgia Pro" panose="02040502050405020303" pitchFamily="18" charset="0"/>
              </a:rPr>
              <a:t>) and Wind Speed (m/s)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u="sng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u="sng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u="sng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u="sng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u="sng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u="sng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>
              <a:solidFill>
                <a:srgbClr val="92D050"/>
              </a:solidFill>
              <a:latin typeface="Georgia Pro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65C99-2AA8-ADBF-4A14-AEED88B1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19" y="-50459"/>
            <a:ext cx="8406581" cy="12503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GHAE: </a:t>
            </a:r>
            <a:r>
              <a:rPr lang="en-US" b="1" dirty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Wind Farm Reference 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A3DCA-14E2-B157-26EB-8F231A9AEE2B}"/>
              </a:ext>
            </a:extLst>
          </p:cNvPr>
          <p:cNvSpPr txBox="1"/>
          <p:nvPr/>
        </p:nvSpPr>
        <p:spPr>
          <a:xfrm>
            <a:off x="516047" y="1082909"/>
            <a:ext cx="8326164" cy="4979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Wind Farm Reference Design: Wind Resource Assessment</a:t>
            </a:r>
          </a:p>
        </p:txBody>
      </p:sp>
    </p:spTree>
    <p:extLst>
      <p:ext uri="{BB962C8B-B14F-4D97-AF65-F5344CB8AC3E}">
        <p14:creationId xmlns:p14="http://schemas.microsoft.com/office/powerpoint/2010/main" val="418777154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Chronicle</Template>
  <TotalTime>7045</TotalTime>
  <Words>1106</Words>
  <Application>Microsoft Office PowerPoint</Application>
  <PresentationFormat>Letter Paper (8.5x11 in)</PresentationFormat>
  <Paragraphs>194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Georgia Pro</vt:lpstr>
      <vt:lpstr>ChronicleVTI</vt:lpstr>
      <vt:lpstr> GH America Energy </vt:lpstr>
      <vt:lpstr> GHAE: usa ammonia market</vt:lpstr>
      <vt:lpstr> GHAE: necessary resources </vt:lpstr>
      <vt:lpstr> GHAE: green Energies </vt:lpstr>
      <vt:lpstr> GHAE: Land, Water &amp; Power</vt:lpstr>
      <vt:lpstr> GHAE: Project Realization  </vt:lpstr>
      <vt:lpstr> GH America Energy </vt:lpstr>
      <vt:lpstr> GH America Energy </vt:lpstr>
      <vt:lpstr> GHAE: Wind Farm Reference  </vt:lpstr>
      <vt:lpstr> GHAE: Wind Farm Reference   </vt:lpstr>
      <vt:lpstr> GHAE: Wind Farm Reference  </vt:lpstr>
      <vt:lpstr> GH America Energy </vt:lpstr>
      <vt:lpstr> GH America Energy </vt:lpstr>
      <vt:lpstr> GHAE: Solar Farm Reference  </vt:lpstr>
      <vt:lpstr> GHAE: Solar Farm Reference   </vt:lpstr>
      <vt:lpstr> GHAE: Solar Farm Reference  </vt:lpstr>
      <vt:lpstr> GH America Energy </vt:lpstr>
      <vt:lpstr> GH America Energy </vt:lpstr>
      <vt:lpstr> GHAE: Aquifer Reference  </vt:lpstr>
      <vt:lpstr> GH America Energy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Skibinski</dc:creator>
  <cp:lastModifiedBy>John Skibinski</cp:lastModifiedBy>
  <cp:revision>117</cp:revision>
  <cp:lastPrinted>2024-01-12T17:25:08Z</cp:lastPrinted>
  <dcterms:created xsi:type="dcterms:W3CDTF">2023-07-03T20:31:31Z</dcterms:created>
  <dcterms:modified xsi:type="dcterms:W3CDTF">2024-04-23T02:37:46Z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258917-277f-42cd-a3cd-14c4e9ee58bc_Enabled">
    <vt:lpwstr>true</vt:lpwstr>
  </property>
  <property fmtid="{D5CDD505-2E9C-101B-9397-08002B2CF9AE}" pid="3" name="MSIP_Label_9d258917-277f-42cd-a3cd-14c4e9ee58bc_SetDate">
    <vt:lpwstr>2023-11-08T03:22:33Z</vt:lpwstr>
  </property>
  <property fmtid="{D5CDD505-2E9C-101B-9397-08002B2CF9AE}" pid="4" name="MSIP_Label_9d258917-277f-42cd-a3cd-14c4e9ee58bc_Method">
    <vt:lpwstr>Standard</vt:lpwstr>
  </property>
  <property fmtid="{D5CDD505-2E9C-101B-9397-08002B2CF9AE}" pid="5" name="MSIP_Label_9d258917-277f-42cd-a3cd-14c4e9ee58bc_Name">
    <vt:lpwstr>restricted</vt:lpwstr>
  </property>
  <property fmtid="{D5CDD505-2E9C-101B-9397-08002B2CF9AE}" pid="6" name="MSIP_Label_9d258917-277f-42cd-a3cd-14c4e9ee58bc_SiteId">
    <vt:lpwstr>38ae3bcd-9579-4fd4-adda-b42e1495d55a</vt:lpwstr>
  </property>
  <property fmtid="{D5CDD505-2E9C-101B-9397-08002B2CF9AE}" pid="7" name="MSIP_Label_9d258917-277f-42cd-a3cd-14c4e9ee58bc_ActionId">
    <vt:lpwstr>0def3e3e-6c4b-4744-bf18-b63cfa3039a2</vt:lpwstr>
  </property>
  <property fmtid="{D5CDD505-2E9C-101B-9397-08002B2CF9AE}" pid="8" name="MSIP_Label_9d258917-277f-42cd-a3cd-14c4e9ee58bc_ContentBits">
    <vt:lpwstr>0</vt:lpwstr>
  </property>
</Properties>
</file>